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2" r:id="rId5"/>
    <p:sldId id="259" r:id="rId6"/>
    <p:sldId id="260" r:id="rId7"/>
    <p:sldId id="266" r:id="rId8"/>
    <p:sldId id="264" r:id="rId9"/>
    <p:sldId id="263" r:id="rId10"/>
    <p:sldId id="261" r:id="rId11"/>
    <p:sldId id="265" r:id="rId12"/>
    <p:sldId id="267" r:id="rId13"/>
    <p:sldId id="268" r:id="rId14"/>
    <p:sldId id="269" r:id="rId15"/>
    <p:sldId id="271" r:id="rId16"/>
    <p:sldId id="270" r:id="rId17"/>
    <p:sldId id="272"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83" d="100"/>
          <a:sy n="83" d="100"/>
        </p:scale>
        <p:origin x="258"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file:///E:\1-%20Circuitos%20de%20Conminuci&#243;n\1-%20Presentaciones\2-%20Molienda%20Mineras\Andina-PDFA-2020\Circuito%20Molienda%20PDFA-2020_A004_fSAG.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US" sz="2400">
                <a:latin typeface="Arial" panose="020B0604020202020204" pitchFamily="34" charset="0"/>
                <a:cs typeface="Arial" panose="020B0604020202020204" pitchFamily="34" charset="0"/>
              </a:rPr>
              <a:t>Tasa de Tratamiento Molino de Bolas </a:t>
            </a:r>
          </a:p>
        </c:rich>
      </c:tx>
      <c:layout>
        <c:manualLayout>
          <c:xMode val="edge"/>
          <c:yMode val="edge"/>
          <c:x val="0.24662288832159632"/>
          <c:y val="3.7854889589905363E-2"/>
        </c:manualLayout>
      </c:layout>
      <c:overlay val="0"/>
      <c:spPr>
        <a:noFill/>
        <a:ln>
          <a:noFill/>
        </a:ln>
        <a:effectLst/>
      </c:spPr>
      <c:txPr>
        <a:bodyPr rot="0" spcFirstLastPara="1" vertOverflow="ellipsis" vert="horz" wrap="square" anchor="ctr" anchorCtr="1"/>
        <a:lstStyle/>
        <a:p>
          <a:pPr>
            <a:defRPr sz="240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0.15441315759443114"/>
          <c:y val="0.17171296296296296"/>
          <c:w val="0.80628028833352372"/>
          <c:h val="0.60602333225696947"/>
        </c:manualLayout>
      </c:layout>
      <c:scatterChart>
        <c:scatterStyle val="smoothMarker"/>
        <c:varyColors val="0"/>
        <c:ser>
          <c:idx val="0"/>
          <c:order val="0"/>
          <c:tx>
            <c:strRef>
              <c:f>'Bond MB'!$C$78</c:f>
              <c:strCache>
                <c:ptCount val="1"/>
                <c:pt idx="0">
                  <c:v>T80 = 3,0 mm</c:v>
                </c:pt>
              </c:strCache>
            </c:strRef>
          </c:tx>
          <c:spPr>
            <a:ln w="19050" cap="rnd">
              <a:solidFill>
                <a:schemeClr val="accent1"/>
              </a:solidFill>
              <a:round/>
            </a:ln>
            <a:effectLst/>
          </c:spPr>
          <c:marker>
            <c:symbol val="circle"/>
            <c:size val="5"/>
            <c:spPr>
              <a:solidFill>
                <a:schemeClr val="accent1"/>
              </a:solidFill>
              <a:ln w="9525">
                <a:solidFill>
                  <a:schemeClr val="accent1"/>
                </a:solidFill>
              </a:ln>
              <a:effectLst/>
            </c:spPr>
          </c:marker>
          <c:xVal>
            <c:numRef>
              <c:f>'Bond MB'!$D$77:$O$77</c:f>
              <c:numCache>
                <c:formatCode>General</c:formatCode>
                <c:ptCount val="12"/>
                <c:pt idx="0">
                  <c:v>2027</c:v>
                </c:pt>
                <c:pt idx="1">
                  <c:v>2028</c:v>
                </c:pt>
                <c:pt idx="2">
                  <c:v>2029</c:v>
                </c:pt>
                <c:pt idx="3">
                  <c:v>2030</c:v>
                </c:pt>
                <c:pt idx="4">
                  <c:v>2031</c:v>
                </c:pt>
                <c:pt idx="5">
                  <c:v>2032</c:v>
                </c:pt>
                <c:pt idx="6">
                  <c:v>2033</c:v>
                </c:pt>
                <c:pt idx="7">
                  <c:v>2034</c:v>
                </c:pt>
                <c:pt idx="8">
                  <c:v>2035</c:v>
                </c:pt>
                <c:pt idx="9">
                  <c:v>2036</c:v>
                </c:pt>
                <c:pt idx="10">
                  <c:v>2037</c:v>
                </c:pt>
                <c:pt idx="11">
                  <c:v>2038</c:v>
                </c:pt>
              </c:numCache>
            </c:numRef>
          </c:xVal>
          <c:yVal>
            <c:numRef>
              <c:f>'Bond MB'!$D$78:$O$78</c:f>
              <c:numCache>
                <c:formatCode>#,##0_ ;\-#,##0\ </c:formatCode>
                <c:ptCount val="12"/>
                <c:pt idx="0">
                  <c:v>75007.707272014755</c:v>
                </c:pt>
                <c:pt idx="1">
                  <c:v>78738.870410208867</c:v>
                </c:pt>
                <c:pt idx="2">
                  <c:v>83482.585063204344</c:v>
                </c:pt>
                <c:pt idx="3">
                  <c:v>80903.954471614721</c:v>
                </c:pt>
                <c:pt idx="4">
                  <c:v>76434.448255190466</c:v>
                </c:pt>
                <c:pt idx="5">
                  <c:v>76951.355292000473</c:v>
                </c:pt>
                <c:pt idx="6">
                  <c:v>78898.875606590664</c:v>
                </c:pt>
                <c:pt idx="7">
                  <c:v>79327.409975786635</c:v>
                </c:pt>
                <c:pt idx="8">
                  <c:v>75209.699530039827</c:v>
                </c:pt>
                <c:pt idx="9">
                  <c:v>76692.409851341814</c:v>
                </c:pt>
                <c:pt idx="10">
                  <c:v>81456.213258916658</c:v>
                </c:pt>
                <c:pt idx="11">
                  <c:v>77997.126600182717</c:v>
                </c:pt>
              </c:numCache>
            </c:numRef>
          </c:yVal>
          <c:smooth val="1"/>
          <c:extLst>
            <c:ext xmlns:c16="http://schemas.microsoft.com/office/drawing/2014/chart" uri="{C3380CC4-5D6E-409C-BE32-E72D297353CC}">
              <c16:uniqueId val="{00000000-51FB-40BE-A6AE-DA4BC169BEB2}"/>
            </c:ext>
          </c:extLst>
        </c:ser>
        <c:ser>
          <c:idx val="1"/>
          <c:order val="1"/>
          <c:tx>
            <c:strRef>
              <c:f>'Bond MB'!$C$150</c:f>
              <c:strCache>
                <c:ptCount val="1"/>
                <c:pt idx="0">
                  <c:v>T80 = 2,0 mm</c:v>
                </c:pt>
              </c:strCache>
            </c:strRef>
          </c:tx>
          <c:spPr>
            <a:ln w="19050" cap="rnd">
              <a:solidFill>
                <a:schemeClr val="accent2"/>
              </a:solidFill>
              <a:round/>
            </a:ln>
            <a:effectLst/>
          </c:spPr>
          <c:marker>
            <c:symbol val="circle"/>
            <c:size val="5"/>
            <c:spPr>
              <a:solidFill>
                <a:schemeClr val="accent2"/>
              </a:solidFill>
              <a:ln w="9525">
                <a:solidFill>
                  <a:schemeClr val="accent2"/>
                </a:solidFill>
              </a:ln>
              <a:effectLst/>
            </c:spPr>
          </c:marker>
          <c:xVal>
            <c:numRef>
              <c:f>'Bond MB'!$D$152:$O$152</c:f>
              <c:numCache>
                <c:formatCode>General</c:formatCode>
                <c:ptCount val="12"/>
                <c:pt idx="0">
                  <c:v>2027</c:v>
                </c:pt>
                <c:pt idx="1">
                  <c:v>2028</c:v>
                </c:pt>
                <c:pt idx="2">
                  <c:v>2029</c:v>
                </c:pt>
                <c:pt idx="3">
                  <c:v>2030</c:v>
                </c:pt>
                <c:pt idx="4">
                  <c:v>2031</c:v>
                </c:pt>
                <c:pt idx="5">
                  <c:v>2032</c:v>
                </c:pt>
                <c:pt idx="6">
                  <c:v>2033</c:v>
                </c:pt>
                <c:pt idx="7">
                  <c:v>2034</c:v>
                </c:pt>
                <c:pt idx="8">
                  <c:v>2035</c:v>
                </c:pt>
                <c:pt idx="9">
                  <c:v>2036</c:v>
                </c:pt>
                <c:pt idx="10">
                  <c:v>2037</c:v>
                </c:pt>
                <c:pt idx="11">
                  <c:v>2038</c:v>
                </c:pt>
              </c:numCache>
            </c:numRef>
          </c:xVal>
          <c:yVal>
            <c:numRef>
              <c:f>'Bond MB'!$D$153:$O$153</c:f>
              <c:numCache>
                <c:formatCode>#,##0_ ;\-#,##0\ </c:formatCode>
                <c:ptCount val="12"/>
                <c:pt idx="0">
                  <c:v>124730.04281339241</c:v>
                </c:pt>
                <c:pt idx="1">
                  <c:v>125701.6274239393</c:v>
                </c:pt>
                <c:pt idx="2">
                  <c:v>127048.26035600979</c:v>
                </c:pt>
                <c:pt idx="3">
                  <c:v>126298.55872288799</c:v>
                </c:pt>
                <c:pt idx="4">
                  <c:v>125094.17642290264</c:v>
                </c:pt>
                <c:pt idx="5">
                  <c:v>125228.20608150846</c:v>
                </c:pt>
                <c:pt idx="6">
                  <c:v>125744.81625169593</c:v>
                </c:pt>
                <c:pt idx="7">
                  <c:v>125861.18789023023</c:v>
                </c:pt>
                <c:pt idx="8">
                  <c:v>124781.11651877742</c:v>
                </c:pt>
                <c:pt idx="9">
                  <c:v>125160.91382650986</c:v>
                </c:pt>
                <c:pt idx="10">
                  <c:v>126455.3990471971</c:v>
                </c:pt>
                <c:pt idx="11">
                  <c:v>125503.21002871558</c:v>
                </c:pt>
              </c:numCache>
            </c:numRef>
          </c:yVal>
          <c:smooth val="1"/>
          <c:extLst>
            <c:ext xmlns:c16="http://schemas.microsoft.com/office/drawing/2014/chart" uri="{C3380CC4-5D6E-409C-BE32-E72D297353CC}">
              <c16:uniqueId val="{00000001-51FB-40BE-A6AE-DA4BC169BEB2}"/>
            </c:ext>
          </c:extLst>
        </c:ser>
        <c:dLbls>
          <c:showLegendKey val="0"/>
          <c:showVal val="0"/>
          <c:showCatName val="0"/>
          <c:showSerName val="0"/>
          <c:showPercent val="0"/>
          <c:showBubbleSize val="0"/>
        </c:dLbls>
        <c:axId val="737315248"/>
        <c:axId val="737316888"/>
      </c:scatterChart>
      <c:valAx>
        <c:axId val="73731524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lgn="ctr">
              <a:defRPr lang="en-US" sz="18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737316888"/>
        <c:crosses val="autoZero"/>
        <c:crossBetween val="midCat"/>
        <c:majorUnit val="1"/>
      </c:valAx>
      <c:valAx>
        <c:axId val="737316888"/>
        <c:scaling>
          <c:orientation val="minMax"/>
          <c:min val="600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US" sz="1800">
                    <a:latin typeface="Arial" panose="020B0604020202020204" pitchFamily="34" charset="0"/>
                    <a:cs typeface="Arial" panose="020B0604020202020204" pitchFamily="34" charset="0"/>
                  </a:rPr>
                  <a:t>Tasa de Tratamiento(tpd)</a:t>
                </a:r>
              </a:p>
            </c:rich>
          </c:tx>
          <c:layout>
            <c:manualLayout>
              <c:xMode val="edge"/>
              <c:yMode val="edge"/>
              <c:x val="9.0020540910647033E-3"/>
              <c:y val="0.16808445819272591"/>
            </c:manualLayout>
          </c:layout>
          <c:overlay val="0"/>
          <c:spPr>
            <a:noFill/>
            <a:ln>
              <a:noFill/>
            </a:ln>
            <a:effectLst/>
          </c:spPr>
          <c:txPr>
            <a:bodyPr rot="-5400000" spcFirstLastPara="1" vertOverflow="ellipsis" vert="horz" wrap="square" anchor="ctr" anchorCtr="1"/>
            <a:lstStyle/>
            <a:p>
              <a:pPr>
                <a:defRPr sz="18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0_ ;\-#,##0\ "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737315248"/>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acrossLinear" id="2">
  <a:schemeClr val="accent1"/>
  <a:schemeClr val="accent2"/>
  <a:schemeClr val="accent3"/>
  <a:schemeClr val="accent4"/>
  <a:schemeClr val="accent5"/>
  <a:schemeClr val="accent6"/>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96DB932-2970-4BB0-85F0-AECF7F1C8F1C}"/>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n-US"/>
          </a:p>
        </p:txBody>
      </p:sp>
      <p:sp>
        <p:nvSpPr>
          <p:cNvPr id="3" name="Subtítulo 2">
            <a:extLst>
              <a:ext uri="{FF2B5EF4-FFF2-40B4-BE49-F238E27FC236}">
                <a16:creationId xmlns:a16="http://schemas.microsoft.com/office/drawing/2014/main" id="{69E05F2C-95C8-4759-97E6-3DC559121EA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a:p>
        </p:txBody>
      </p:sp>
      <p:sp>
        <p:nvSpPr>
          <p:cNvPr id="4" name="Marcador de fecha 3">
            <a:extLst>
              <a:ext uri="{FF2B5EF4-FFF2-40B4-BE49-F238E27FC236}">
                <a16:creationId xmlns:a16="http://schemas.microsoft.com/office/drawing/2014/main" id="{A47BCE39-7D44-4685-8779-68D67674D5C4}"/>
              </a:ext>
            </a:extLst>
          </p:cNvPr>
          <p:cNvSpPr>
            <a:spLocks noGrp="1"/>
          </p:cNvSpPr>
          <p:nvPr>
            <p:ph type="dt" sz="half" idx="10"/>
          </p:nvPr>
        </p:nvSpPr>
        <p:spPr/>
        <p:txBody>
          <a:bodyPr/>
          <a:lstStyle/>
          <a:p>
            <a:fld id="{906C5B70-C145-4307-941F-C15D56BF5698}" type="datetimeFigureOut">
              <a:rPr lang="en-US" smtClean="0"/>
              <a:t>12/31/2021</a:t>
            </a:fld>
            <a:endParaRPr lang="en-US"/>
          </a:p>
        </p:txBody>
      </p:sp>
      <p:sp>
        <p:nvSpPr>
          <p:cNvPr id="5" name="Marcador de pie de página 4">
            <a:extLst>
              <a:ext uri="{FF2B5EF4-FFF2-40B4-BE49-F238E27FC236}">
                <a16:creationId xmlns:a16="http://schemas.microsoft.com/office/drawing/2014/main" id="{0C02E989-348D-4CB7-A1D8-5887C5356239}"/>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C809618E-3EDA-402C-A324-AE5328130632}"/>
              </a:ext>
            </a:extLst>
          </p:cNvPr>
          <p:cNvSpPr>
            <a:spLocks noGrp="1"/>
          </p:cNvSpPr>
          <p:nvPr>
            <p:ph type="sldNum" sz="quarter" idx="12"/>
          </p:nvPr>
        </p:nvSpPr>
        <p:spPr/>
        <p:txBody>
          <a:bodyPr/>
          <a:lstStyle/>
          <a:p>
            <a:fld id="{A189CB0E-56C6-416F-B4C1-8E0CF18A97B9}" type="slidenum">
              <a:rPr lang="en-US" smtClean="0"/>
              <a:t>‹Nº›</a:t>
            </a:fld>
            <a:endParaRPr lang="en-US"/>
          </a:p>
        </p:txBody>
      </p:sp>
    </p:spTree>
    <p:extLst>
      <p:ext uri="{BB962C8B-B14F-4D97-AF65-F5344CB8AC3E}">
        <p14:creationId xmlns:p14="http://schemas.microsoft.com/office/powerpoint/2010/main" val="14127266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EDE1D49-F583-4369-BB32-B7AAB99AB37E}"/>
              </a:ext>
            </a:extLst>
          </p:cNvPr>
          <p:cNvSpPr>
            <a:spLocks noGrp="1"/>
          </p:cNvSpPr>
          <p:nvPr>
            <p:ph type="title"/>
          </p:nvPr>
        </p:nvSpPr>
        <p:spPr/>
        <p:txBody>
          <a:bodyPr/>
          <a:lstStyle/>
          <a:p>
            <a:r>
              <a:rPr lang="es-ES"/>
              <a:t>Haga clic para modificar el estilo de título del patrón</a:t>
            </a:r>
            <a:endParaRPr lang="en-US"/>
          </a:p>
        </p:txBody>
      </p:sp>
      <p:sp>
        <p:nvSpPr>
          <p:cNvPr id="3" name="Marcador de contenido 2">
            <a:extLst>
              <a:ext uri="{FF2B5EF4-FFF2-40B4-BE49-F238E27FC236}">
                <a16:creationId xmlns:a16="http://schemas.microsoft.com/office/drawing/2014/main" id="{6A361038-AE93-43F0-B3A7-C6DD4F1787CD}"/>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a:extLst>
              <a:ext uri="{FF2B5EF4-FFF2-40B4-BE49-F238E27FC236}">
                <a16:creationId xmlns:a16="http://schemas.microsoft.com/office/drawing/2014/main" id="{FAFB18E7-68E0-493C-A6EA-F962BC531B1F}"/>
              </a:ext>
            </a:extLst>
          </p:cNvPr>
          <p:cNvSpPr>
            <a:spLocks noGrp="1"/>
          </p:cNvSpPr>
          <p:nvPr>
            <p:ph type="dt" sz="half" idx="10"/>
          </p:nvPr>
        </p:nvSpPr>
        <p:spPr/>
        <p:txBody>
          <a:bodyPr/>
          <a:lstStyle/>
          <a:p>
            <a:fld id="{906C5B70-C145-4307-941F-C15D56BF5698}" type="datetimeFigureOut">
              <a:rPr lang="en-US" smtClean="0"/>
              <a:t>12/31/2021</a:t>
            </a:fld>
            <a:endParaRPr lang="en-US"/>
          </a:p>
        </p:txBody>
      </p:sp>
      <p:sp>
        <p:nvSpPr>
          <p:cNvPr id="5" name="Marcador de pie de página 4">
            <a:extLst>
              <a:ext uri="{FF2B5EF4-FFF2-40B4-BE49-F238E27FC236}">
                <a16:creationId xmlns:a16="http://schemas.microsoft.com/office/drawing/2014/main" id="{3D9CDAC3-F9C2-4F5D-9142-DF41C5319F3A}"/>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BD871C82-4345-4D03-ACD0-5B13ABCB4E31}"/>
              </a:ext>
            </a:extLst>
          </p:cNvPr>
          <p:cNvSpPr>
            <a:spLocks noGrp="1"/>
          </p:cNvSpPr>
          <p:nvPr>
            <p:ph type="sldNum" sz="quarter" idx="12"/>
          </p:nvPr>
        </p:nvSpPr>
        <p:spPr/>
        <p:txBody>
          <a:bodyPr/>
          <a:lstStyle/>
          <a:p>
            <a:fld id="{A189CB0E-56C6-416F-B4C1-8E0CF18A97B9}" type="slidenum">
              <a:rPr lang="en-US" smtClean="0"/>
              <a:t>‹Nº›</a:t>
            </a:fld>
            <a:endParaRPr lang="en-US"/>
          </a:p>
        </p:txBody>
      </p:sp>
    </p:spTree>
    <p:extLst>
      <p:ext uri="{BB962C8B-B14F-4D97-AF65-F5344CB8AC3E}">
        <p14:creationId xmlns:p14="http://schemas.microsoft.com/office/powerpoint/2010/main" val="41273436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34BF0B6-6AC0-4934-8F6C-78A01DCD7B89}"/>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n-US"/>
          </a:p>
        </p:txBody>
      </p:sp>
      <p:sp>
        <p:nvSpPr>
          <p:cNvPr id="3" name="Marcador de texto 2">
            <a:extLst>
              <a:ext uri="{FF2B5EF4-FFF2-40B4-BE49-F238E27FC236}">
                <a16:creationId xmlns:a16="http://schemas.microsoft.com/office/drawing/2014/main" id="{45A0FEA5-1A61-46D7-889C-79DA3784300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1B5A8E9E-4F7F-4CE9-8F48-0BBD28BA4249}"/>
              </a:ext>
            </a:extLst>
          </p:cNvPr>
          <p:cNvSpPr>
            <a:spLocks noGrp="1"/>
          </p:cNvSpPr>
          <p:nvPr>
            <p:ph type="dt" sz="half" idx="10"/>
          </p:nvPr>
        </p:nvSpPr>
        <p:spPr/>
        <p:txBody>
          <a:bodyPr/>
          <a:lstStyle/>
          <a:p>
            <a:fld id="{906C5B70-C145-4307-941F-C15D56BF5698}" type="datetimeFigureOut">
              <a:rPr lang="en-US" smtClean="0"/>
              <a:t>12/31/2021</a:t>
            </a:fld>
            <a:endParaRPr lang="en-US"/>
          </a:p>
        </p:txBody>
      </p:sp>
      <p:sp>
        <p:nvSpPr>
          <p:cNvPr id="5" name="Marcador de pie de página 4">
            <a:extLst>
              <a:ext uri="{FF2B5EF4-FFF2-40B4-BE49-F238E27FC236}">
                <a16:creationId xmlns:a16="http://schemas.microsoft.com/office/drawing/2014/main" id="{61E815C2-784A-4280-AD88-C49DB398AC96}"/>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BD9A47A8-46E1-4B9D-918B-45A074D83437}"/>
              </a:ext>
            </a:extLst>
          </p:cNvPr>
          <p:cNvSpPr>
            <a:spLocks noGrp="1"/>
          </p:cNvSpPr>
          <p:nvPr>
            <p:ph type="sldNum" sz="quarter" idx="12"/>
          </p:nvPr>
        </p:nvSpPr>
        <p:spPr/>
        <p:txBody>
          <a:bodyPr/>
          <a:lstStyle/>
          <a:p>
            <a:fld id="{A189CB0E-56C6-416F-B4C1-8E0CF18A97B9}" type="slidenum">
              <a:rPr lang="en-US" smtClean="0"/>
              <a:t>‹Nº›</a:t>
            </a:fld>
            <a:endParaRPr lang="en-US"/>
          </a:p>
        </p:txBody>
      </p:sp>
    </p:spTree>
    <p:extLst>
      <p:ext uri="{BB962C8B-B14F-4D97-AF65-F5344CB8AC3E}">
        <p14:creationId xmlns:p14="http://schemas.microsoft.com/office/powerpoint/2010/main" val="16888042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83A1A45-5FAD-44CA-8DEA-7179B6060BDD}"/>
              </a:ext>
            </a:extLst>
          </p:cNvPr>
          <p:cNvSpPr>
            <a:spLocks noGrp="1"/>
          </p:cNvSpPr>
          <p:nvPr>
            <p:ph type="title"/>
          </p:nvPr>
        </p:nvSpPr>
        <p:spPr/>
        <p:txBody>
          <a:bodyPr/>
          <a:lstStyle/>
          <a:p>
            <a:r>
              <a:rPr lang="es-ES"/>
              <a:t>Haga clic para modificar el estilo de título del patrón</a:t>
            </a:r>
            <a:endParaRPr lang="en-US"/>
          </a:p>
        </p:txBody>
      </p:sp>
      <p:sp>
        <p:nvSpPr>
          <p:cNvPr id="3" name="Marcador de contenido 2">
            <a:extLst>
              <a:ext uri="{FF2B5EF4-FFF2-40B4-BE49-F238E27FC236}">
                <a16:creationId xmlns:a16="http://schemas.microsoft.com/office/drawing/2014/main" id="{64E9B6E7-85D7-4E82-9C3A-DCBBAD738073}"/>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contenido 3">
            <a:extLst>
              <a:ext uri="{FF2B5EF4-FFF2-40B4-BE49-F238E27FC236}">
                <a16:creationId xmlns:a16="http://schemas.microsoft.com/office/drawing/2014/main" id="{54CFCCA8-A95B-4EEF-A164-DA9BA8CDC3A5}"/>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Marcador de fecha 4">
            <a:extLst>
              <a:ext uri="{FF2B5EF4-FFF2-40B4-BE49-F238E27FC236}">
                <a16:creationId xmlns:a16="http://schemas.microsoft.com/office/drawing/2014/main" id="{4CF39079-D3A4-4D41-AC32-CC15481BD869}"/>
              </a:ext>
            </a:extLst>
          </p:cNvPr>
          <p:cNvSpPr>
            <a:spLocks noGrp="1"/>
          </p:cNvSpPr>
          <p:nvPr>
            <p:ph type="dt" sz="half" idx="10"/>
          </p:nvPr>
        </p:nvSpPr>
        <p:spPr/>
        <p:txBody>
          <a:bodyPr/>
          <a:lstStyle/>
          <a:p>
            <a:fld id="{906C5B70-C145-4307-941F-C15D56BF5698}" type="datetimeFigureOut">
              <a:rPr lang="en-US" smtClean="0"/>
              <a:t>12/31/2021</a:t>
            </a:fld>
            <a:endParaRPr lang="en-US"/>
          </a:p>
        </p:txBody>
      </p:sp>
      <p:sp>
        <p:nvSpPr>
          <p:cNvPr id="6" name="Marcador de pie de página 5">
            <a:extLst>
              <a:ext uri="{FF2B5EF4-FFF2-40B4-BE49-F238E27FC236}">
                <a16:creationId xmlns:a16="http://schemas.microsoft.com/office/drawing/2014/main" id="{E11D99FD-0D84-4EC4-B7B7-574474F5A1ED}"/>
              </a:ext>
            </a:extLst>
          </p:cNvPr>
          <p:cNvSpPr>
            <a:spLocks noGrp="1"/>
          </p:cNvSpPr>
          <p:nvPr>
            <p:ph type="ftr" sz="quarter" idx="11"/>
          </p:nvPr>
        </p:nvSpPr>
        <p:spPr/>
        <p:txBody>
          <a:bodyPr/>
          <a:lstStyle/>
          <a:p>
            <a:endParaRPr lang="en-US"/>
          </a:p>
        </p:txBody>
      </p:sp>
      <p:sp>
        <p:nvSpPr>
          <p:cNvPr id="7" name="Marcador de número de diapositiva 6">
            <a:extLst>
              <a:ext uri="{FF2B5EF4-FFF2-40B4-BE49-F238E27FC236}">
                <a16:creationId xmlns:a16="http://schemas.microsoft.com/office/drawing/2014/main" id="{01781EC1-3280-4C82-9D87-7E9888F416D1}"/>
              </a:ext>
            </a:extLst>
          </p:cNvPr>
          <p:cNvSpPr>
            <a:spLocks noGrp="1"/>
          </p:cNvSpPr>
          <p:nvPr>
            <p:ph type="sldNum" sz="quarter" idx="12"/>
          </p:nvPr>
        </p:nvSpPr>
        <p:spPr/>
        <p:txBody>
          <a:bodyPr/>
          <a:lstStyle/>
          <a:p>
            <a:fld id="{A189CB0E-56C6-416F-B4C1-8E0CF18A97B9}" type="slidenum">
              <a:rPr lang="en-US" smtClean="0"/>
              <a:t>‹Nº›</a:t>
            </a:fld>
            <a:endParaRPr lang="en-US"/>
          </a:p>
        </p:txBody>
      </p:sp>
    </p:spTree>
    <p:extLst>
      <p:ext uri="{BB962C8B-B14F-4D97-AF65-F5344CB8AC3E}">
        <p14:creationId xmlns:p14="http://schemas.microsoft.com/office/powerpoint/2010/main" val="27584938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871F5C-8D46-4032-9C3E-4BC53960CC9F}"/>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n-US"/>
          </a:p>
        </p:txBody>
      </p:sp>
      <p:sp>
        <p:nvSpPr>
          <p:cNvPr id="3" name="Marcador de texto 2">
            <a:extLst>
              <a:ext uri="{FF2B5EF4-FFF2-40B4-BE49-F238E27FC236}">
                <a16:creationId xmlns:a16="http://schemas.microsoft.com/office/drawing/2014/main" id="{DF531203-B6C2-484A-B909-CDB36778790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4CB517CB-80B4-43CC-8E9B-06D6DC5C07DE}"/>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Marcador de texto 4">
            <a:extLst>
              <a:ext uri="{FF2B5EF4-FFF2-40B4-BE49-F238E27FC236}">
                <a16:creationId xmlns:a16="http://schemas.microsoft.com/office/drawing/2014/main" id="{139E627C-56EE-4685-BEE9-641836AB25B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8BB81478-5B2F-4DDD-977F-21663AAE73DA}"/>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7" name="Marcador de fecha 6">
            <a:extLst>
              <a:ext uri="{FF2B5EF4-FFF2-40B4-BE49-F238E27FC236}">
                <a16:creationId xmlns:a16="http://schemas.microsoft.com/office/drawing/2014/main" id="{1A4D81E4-2C89-49A7-93DC-7B55DE8AC247}"/>
              </a:ext>
            </a:extLst>
          </p:cNvPr>
          <p:cNvSpPr>
            <a:spLocks noGrp="1"/>
          </p:cNvSpPr>
          <p:nvPr>
            <p:ph type="dt" sz="half" idx="10"/>
          </p:nvPr>
        </p:nvSpPr>
        <p:spPr/>
        <p:txBody>
          <a:bodyPr/>
          <a:lstStyle/>
          <a:p>
            <a:fld id="{906C5B70-C145-4307-941F-C15D56BF5698}" type="datetimeFigureOut">
              <a:rPr lang="en-US" smtClean="0"/>
              <a:t>12/31/2021</a:t>
            </a:fld>
            <a:endParaRPr lang="en-US"/>
          </a:p>
        </p:txBody>
      </p:sp>
      <p:sp>
        <p:nvSpPr>
          <p:cNvPr id="8" name="Marcador de pie de página 7">
            <a:extLst>
              <a:ext uri="{FF2B5EF4-FFF2-40B4-BE49-F238E27FC236}">
                <a16:creationId xmlns:a16="http://schemas.microsoft.com/office/drawing/2014/main" id="{0EB125AC-E8BD-4754-B148-F0BB7B892619}"/>
              </a:ext>
            </a:extLst>
          </p:cNvPr>
          <p:cNvSpPr>
            <a:spLocks noGrp="1"/>
          </p:cNvSpPr>
          <p:nvPr>
            <p:ph type="ftr" sz="quarter" idx="11"/>
          </p:nvPr>
        </p:nvSpPr>
        <p:spPr/>
        <p:txBody>
          <a:bodyPr/>
          <a:lstStyle/>
          <a:p>
            <a:endParaRPr lang="en-US"/>
          </a:p>
        </p:txBody>
      </p:sp>
      <p:sp>
        <p:nvSpPr>
          <p:cNvPr id="9" name="Marcador de número de diapositiva 8">
            <a:extLst>
              <a:ext uri="{FF2B5EF4-FFF2-40B4-BE49-F238E27FC236}">
                <a16:creationId xmlns:a16="http://schemas.microsoft.com/office/drawing/2014/main" id="{C72F957B-6E2F-4ED8-ABA8-1AE8CB1C554C}"/>
              </a:ext>
            </a:extLst>
          </p:cNvPr>
          <p:cNvSpPr>
            <a:spLocks noGrp="1"/>
          </p:cNvSpPr>
          <p:nvPr>
            <p:ph type="sldNum" sz="quarter" idx="12"/>
          </p:nvPr>
        </p:nvSpPr>
        <p:spPr/>
        <p:txBody>
          <a:bodyPr/>
          <a:lstStyle/>
          <a:p>
            <a:fld id="{A189CB0E-56C6-416F-B4C1-8E0CF18A97B9}" type="slidenum">
              <a:rPr lang="en-US" smtClean="0"/>
              <a:t>‹Nº›</a:t>
            </a:fld>
            <a:endParaRPr lang="en-US"/>
          </a:p>
        </p:txBody>
      </p:sp>
    </p:spTree>
    <p:extLst>
      <p:ext uri="{BB962C8B-B14F-4D97-AF65-F5344CB8AC3E}">
        <p14:creationId xmlns:p14="http://schemas.microsoft.com/office/powerpoint/2010/main" val="34981915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B26AD4F-34E0-4869-A5BC-F2080498A68D}"/>
              </a:ext>
            </a:extLst>
          </p:cNvPr>
          <p:cNvSpPr>
            <a:spLocks noGrp="1"/>
          </p:cNvSpPr>
          <p:nvPr>
            <p:ph type="title"/>
          </p:nvPr>
        </p:nvSpPr>
        <p:spPr/>
        <p:txBody>
          <a:bodyPr/>
          <a:lstStyle/>
          <a:p>
            <a:r>
              <a:rPr lang="es-ES"/>
              <a:t>Haga clic para modificar el estilo de título del patrón</a:t>
            </a:r>
            <a:endParaRPr lang="en-US"/>
          </a:p>
        </p:txBody>
      </p:sp>
      <p:sp>
        <p:nvSpPr>
          <p:cNvPr id="3" name="Marcador de fecha 2">
            <a:extLst>
              <a:ext uri="{FF2B5EF4-FFF2-40B4-BE49-F238E27FC236}">
                <a16:creationId xmlns:a16="http://schemas.microsoft.com/office/drawing/2014/main" id="{D8FD71B2-A64A-4655-9E8A-C905F0F3E6E4}"/>
              </a:ext>
            </a:extLst>
          </p:cNvPr>
          <p:cNvSpPr>
            <a:spLocks noGrp="1"/>
          </p:cNvSpPr>
          <p:nvPr>
            <p:ph type="dt" sz="half" idx="10"/>
          </p:nvPr>
        </p:nvSpPr>
        <p:spPr/>
        <p:txBody>
          <a:bodyPr/>
          <a:lstStyle/>
          <a:p>
            <a:fld id="{906C5B70-C145-4307-941F-C15D56BF5698}" type="datetimeFigureOut">
              <a:rPr lang="en-US" smtClean="0"/>
              <a:t>12/31/2021</a:t>
            </a:fld>
            <a:endParaRPr lang="en-US"/>
          </a:p>
        </p:txBody>
      </p:sp>
      <p:sp>
        <p:nvSpPr>
          <p:cNvPr id="4" name="Marcador de pie de página 3">
            <a:extLst>
              <a:ext uri="{FF2B5EF4-FFF2-40B4-BE49-F238E27FC236}">
                <a16:creationId xmlns:a16="http://schemas.microsoft.com/office/drawing/2014/main" id="{D5442861-1F9F-48B3-A982-8A62B83D230C}"/>
              </a:ext>
            </a:extLst>
          </p:cNvPr>
          <p:cNvSpPr>
            <a:spLocks noGrp="1"/>
          </p:cNvSpPr>
          <p:nvPr>
            <p:ph type="ftr" sz="quarter" idx="11"/>
          </p:nvPr>
        </p:nvSpPr>
        <p:spPr/>
        <p:txBody>
          <a:bodyPr/>
          <a:lstStyle/>
          <a:p>
            <a:endParaRPr lang="en-US"/>
          </a:p>
        </p:txBody>
      </p:sp>
      <p:sp>
        <p:nvSpPr>
          <p:cNvPr id="5" name="Marcador de número de diapositiva 4">
            <a:extLst>
              <a:ext uri="{FF2B5EF4-FFF2-40B4-BE49-F238E27FC236}">
                <a16:creationId xmlns:a16="http://schemas.microsoft.com/office/drawing/2014/main" id="{066196D1-18F0-4AC8-876B-4CAD7613B6A6}"/>
              </a:ext>
            </a:extLst>
          </p:cNvPr>
          <p:cNvSpPr>
            <a:spLocks noGrp="1"/>
          </p:cNvSpPr>
          <p:nvPr>
            <p:ph type="sldNum" sz="quarter" idx="12"/>
          </p:nvPr>
        </p:nvSpPr>
        <p:spPr/>
        <p:txBody>
          <a:bodyPr/>
          <a:lstStyle/>
          <a:p>
            <a:fld id="{A189CB0E-56C6-416F-B4C1-8E0CF18A97B9}" type="slidenum">
              <a:rPr lang="en-US" smtClean="0"/>
              <a:t>‹Nº›</a:t>
            </a:fld>
            <a:endParaRPr lang="en-US"/>
          </a:p>
        </p:txBody>
      </p:sp>
    </p:spTree>
    <p:extLst>
      <p:ext uri="{BB962C8B-B14F-4D97-AF65-F5344CB8AC3E}">
        <p14:creationId xmlns:p14="http://schemas.microsoft.com/office/powerpoint/2010/main" val="21626620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B406371D-8542-4F43-A2D6-EF217E34FF4D}"/>
              </a:ext>
            </a:extLst>
          </p:cNvPr>
          <p:cNvSpPr>
            <a:spLocks noGrp="1"/>
          </p:cNvSpPr>
          <p:nvPr>
            <p:ph type="dt" sz="half" idx="10"/>
          </p:nvPr>
        </p:nvSpPr>
        <p:spPr/>
        <p:txBody>
          <a:bodyPr/>
          <a:lstStyle/>
          <a:p>
            <a:fld id="{906C5B70-C145-4307-941F-C15D56BF5698}" type="datetimeFigureOut">
              <a:rPr lang="en-US" smtClean="0"/>
              <a:t>12/31/2021</a:t>
            </a:fld>
            <a:endParaRPr lang="en-US"/>
          </a:p>
        </p:txBody>
      </p:sp>
      <p:sp>
        <p:nvSpPr>
          <p:cNvPr id="3" name="Marcador de pie de página 2">
            <a:extLst>
              <a:ext uri="{FF2B5EF4-FFF2-40B4-BE49-F238E27FC236}">
                <a16:creationId xmlns:a16="http://schemas.microsoft.com/office/drawing/2014/main" id="{3FB7998A-345A-4BF3-945A-AA3611084E0B}"/>
              </a:ext>
            </a:extLst>
          </p:cNvPr>
          <p:cNvSpPr>
            <a:spLocks noGrp="1"/>
          </p:cNvSpPr>
          <p:nvPr>
            <p:ph type="ftr" sz="quarter" idx="11"/>
          </p:nvPr>
        </p:nvSpPr>
        <p:spPr/>
        <p:txBody>
          <a:bodyPr/>
          <a:lstStyle/>
          <a:p>
            <a:endParaRPr lang="en-US"/>
          </a:p>
        </p:txBody>
      </p:sp>
      <p:sp>
        <p:nvSpPr>
          <p:cNvPr id="4" name="Marcador de número de diapositiva 3">
            <a:extLst>
              <a:ext uri="{FF2B5EF4-FFF2-40B4-BE49-F238E27FC236}">
                <a16:creationId xmlns:a16="http://schemas.microsoft.com/office/drawing/2014/main" id="{026AA15F-AA76-4A70-A405-812476F7864C}"/>
              </a:ext>
            </a:extLst>
          </p:cNvPr>
          <p:cNvSpPr>
            <a:spLocks noGrp="1"/>
          </p:cNvSpPr>
          <p:nvPr>
            <p:ph type="sldNum" sz="quarter" idx="12"/>
          </p:nvPr>
        </p:nvSpPr>
        <p:spPr/>
        <p:txBody>
          <a:bodyPr/>
          <a:lstStyle/>
          <a:p>
            <a:fld id="{A189CB0E-56C6-416F-B4C1-8E0CF18A97B9}" type="slidenum">
              <a:rPr lang="en-US" smtClean="0"/>
              <a:t>‹Nº›</a:t>
            </a:fld>
            <a:endParaRPr lang="en-US"/>
          </a:p>
        </p:txBody>
      </p:sp>
    </p:spTree>
    <p:extLst>
      <p:ext uri="{BB962C8B-B14F-4D97-AF65-F5344CB8AC3E}">
        <p14:creationId xmlns:p14="http://schemas.microsoft.com/office/powerpoint/2010/main" val="8029239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4718477-9209-4ACB-89DC-DBF2CA992B29}"/>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a:p>
        </p:txBody>
      </p:sp>
      <p:sp>
        <p:nvSpPr>
          <p:cNvPr id="3" name="Marcador de contenido 2">
            <a:extLst>
              <a:ext uri="{FF2B5EF4-FFF2-40B4-BE49-F238E27FC236}">
                <a16:creationId xmlns:a16="http://schemas.microsoft.com/office/drawing/2014/main" id="{4AB5AD3C-4928-4ACD-814F-D20F2280856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texto 3">
            <a:extLst>
              <a:ext uri="{FF2B5EF4-FFF2-40B4-BE49-F238E27FC236}">
                <a16:creationId xmlns:a16="http://schemas.microsoft.com/office/drawing/2014/main" id="{89254AB2-7FE5-4A1E-92F1-4176A28A5B8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BC150311-A46E-440D-A141-45B6EDF176C5}"/>
              </a:ext>
            </a:extLst>
          </p:cNvPr>
          <p:cNvSpPr>
            <a:spLocks noGrp="1"/>
          </p:cNvSpPr>
          <p:nvPr>
            <p:ph type="dt" sz="half" idx="10"/>
          </p:nvPr>
        </p:nvSpPr>
        <p:spPr/>
        <p:txBody>
          <a:bodyPr/>
          <a:lstStyle/>
          <a:p>
            <a:fld id="{906C5B70-C145-4307-941F-C15D56BF5698}" type="datetimeFigureOut">
              <a:rPr lang="en-US" smtClean="0"/>
              <a:t>12/31/2021</a:t>
            </a:fld>
            <a:endParaRPr lang="en-US"/>
          </a:p>
        </p:txBody>
      </p:sp>
      <p:sp>
        <p:nvSpPr>
          <p:cNvPr id="6" name="Marcador de pie de página 5">
            <a:extLst>
              <a:ext uri="{FF2B5EF4-FFF2-40B4-BE49-F238E27FC236}">
                <a16:creationId xmlns:a16="http://schemas.microsoft.com/office/drawing/2014/main" id="{921E68AC-BFCA-44E9-B9F9-F8B5DFC850AB}"/>
              </a:ext>
            </a:extLst>
          </p:cNvPr>
          <p:cNvSpPr>
            <a:spLocks noGrp="1"/>
          </p:cNvSpPr>
          <p:nvPr>
            <p:ph type="ftr" sz="quarter" idx="11"/>
          </p:nvPr>
        </p:nvSpPr>
        <p:spPr/>
        <p:txBody>
          <a:bodyPr/>
          <a:lstStyle/>
          <a:p>
            <a:endParaRPr lang="en-US"/>
          </a:p>
        </p:txBody>
      </p:sp>
      <p:sp>
        <p:nvSpPr>
          <p:cNvPr id="7" name="Marcador de número de diapositiva 6">
            <a:extLst>
              <a:ext uri="{FF2B5EF4-FFF2-40B4-BE49-F238E27FC236}">
                <a16:creationId xmlns:a16="http://schemas.microsoft.com/office/drawing/2014/main" id="{56536EE8-F615-4A6B-AA38-FC82CA880A59}"/>
              </a:ext>
            </a:extLst>
          </p:cNvPr>
          <p:cNvSpPr>
            <a:spLocks noGrp="1"/>
          </p:cNvSpPr>
          <p:nvPr>
            <p:ph type="sldNum" sz="quarter" idx="12"/>
          </p:nvPr>
        </p:nvSpPr>
        <p:spPr/>
        <p:txBody>
          <a:bodyPr/>
          <a:lstStyle/>
          <a:p>
            <a:fld id="{A189CB0E-56C6-416F-B4C1-8E0CF18A97B9}" type="slidenum">
              <a:rPr lang="en-US" smtClean="0"/>
              <a:t>‹Nº›</a:t>
            </a:fld>
            <a:endParaRPr lang="en-US"/>
          </a:p>
        </p:txBody>
      </p:sp>
    </p:spTree>
    <p:extLst>
      <p:ext uri="{BB962C8B-B14F-4D97-AF65-F5344CB8AC3E}">
        <p14:creationId xmlns:p14="http://schemas.microsoft.com/office/powerpoint/2010/main" val="32087052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45AEC72-87C6-4AD9-A110-3F9F8FB46EFC}"/>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a:p>
        </p:txBody>
      </p:sp>
      <p:sp>
        <p:nvSpPr>
          <p:cNvPr id="3" name="Marcador de posición de imagen 2">
            <a:extLst>
              <a:ext uri="{FF2B5EF4-FFF2-40B4-BE49-F238E27FC236}">
                <a16:creationId xmlns:a16="http://schemas.microsoft.com/office/drawing/2014/main" id="{766D456B-4260-45F3-8C3C-4DCE412A7BE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Marcador de texto 3">
            <a:extLst>
              <a:ext uri="{FF2B5EF4-FFF2-40B4-BE49-F238E27FC236}">
                <a16:creationId xmlns:a16="http://schemas.microsoft.com/office/drawing/2014/main" id="{99413C6C-201D-4F51-B10D-F3A58F283FC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95B5E5B6-F468-479A-A91F-3AD173BD8AD1}"/>
              </a:ext>
            </a:extLst>
          </p:cNvPr>
          <p:cNvSpPr>
            <a:spLocks noGrp="1"/>
          </p:cNvSpPr>
          <p:nvPr>
            <p:ph type="dt" sz="half" idx="10"/>
          </p:nvPr>
        </p:nvSpPr>
        <p:spPr/>
        <p:txBody>
          <a:bodyPr/>
          <a:lstStyle/>
          <a:p>
            <a:fld id="{906C5B70-C145-4307-941F-C15D56BF5698}" type="datetimeFigureOut">
              <a:rPr lang="en-US" smtClean="0"/>
              <a:t>12/31/2021</a:t>
            </a:fld>
            <a:endParaRPr lang="en-US"/>
          </a:p>
        </p:txBody>
      </p:sp>
      <p:sp>
        <p:nvSpPr>
          <p:cNvPr id="6" name="Marcador de pie de página 5">
            <a:extLst>
              <a:ext uri="{FF2B5EF4-FFF2-40B4-BE49-F238E27FC236}">
                <a16:creationId xmlns:a16="http://schemas.microsoft.com/office/drawing/2014/main" id="{F7F4E734-3598-44CE-A506-592B5CE93BEF}"/>
              </a:ext>
            </a:extLst>
          </p:cNvPr>
          <p:cNvSpPr>
            <a:spLocks noGrp="1"/>
          </p:cNvSpPr>
          <p:nvPr>
            <p:ph type="ftr" sz="quarter" idx="11"/>
          </p:nvPr>
        </p:nvSpPr>
        <p:spPr/>
        <p:txBody>
          <a:bodyPr/>
          <a:lstStyle/>
          <a:p>
            <a:endParaRPr lang="en-US"/>
          </a:p>
        </p:txBody>
      </p:sp>
      <p:sp>
        <p:nvSpPr>
          <p:cNvPr id="7" name="Marcador de número de diapositiva 6">
            <a:extLst>
              <a:ext uri="{FF2B5EF4-FFF2-40B4-BE49-F238E27FC236}">
                <a16:creationId xmlns:a16="http://schemas.microsoft.com/office/drawing/2014/main" id="{178787DB-1F61-445B-8B7A-3A484C0D7A95}"/>
              </a:ext>
            </a:extLst>
          </p:cNvPr>
          <p:cNvSpPr>
            <a:spLocks noGrp="1"/>
          </p:cNvSpPr>
          <p:nvPr>
            <p:ph type="sldNum" sz="quarter" idx="12"/>
          </p:nvPr>
        </p:nvSpPr>
        <p:spPr/>
        <p:txBody>
          <a:bodyPr/>
          <a:lstStyle/>
          <a:p>
            <a:fld id="{A189CB0E-56C6-416F-B4C1-8E0CF18A97B9}" type="slidenum">
              <a:rPr lang="en-US" smtClean="0"/>
              <a:t>‹Nº›</a:t>
            </a:fld>
            <a:endParaRPr lang="en-US"/>
          </a:p>
        </p:txBody>
      </p:sp>
    </p:spTree>
    <p:extLst>
      <p:ext uri="{BB962C8B-B14F-4D97-AF65-F5344CB8AC3E}">
        <p14:creationId xmlns:p14="http://schemas.microsoft.com/office/powerpoint/2010/main" val="41180519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3DA99A0-E8B8-4C55-947D-B8A48DEBE659}"/>
              </a:ext>
            </a:extLst>
          </p:cNvPr>
          <p:cNvSpPr>
            <a:spLocks noGrp="1"/>
          </p:cNvSpPr>
          <p:nvPr>
            <p:ph type="title"/>
          </p:nvPr>
        </p:nvSpPr>
        <p:spPr/>
        <p:txBody>
          <a:bodyPr/>
          <a:lstStyle/>
          <a:p>
            <a:r>
              <a:rPr lang="es-ES"/>
              <a:t>Haga clic para modificar el estilo de título del patrón</a:t>
            </a:r>
            <a:endParaRPr lang="en-US"/>
          </a:p>
        </p:txBody>
      </p:sp>
      <p:sp>
        <p:nvSpPr>
          <p:cNvPr id="3" name="Marcador de texto vertical 2">
            <a:extLst>
              <a:ext uri="{FF2B5EF4-FFF2-40B4-BE49-F238E27FC236}">
                <a16:creationId xmlns:a16="http://schemas.microsoft.com/office/drawing/2014/main" id="{4874D189-8507-4B36-B981-DDF2BEF408E8}"/>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a:extLst>
              <a:ext uri="{FF2B5EF4-FFF2-40B4-BE49-F238E27FC236}">
                <a16:creationId xmlns:a16="http://schemas.microsoft.com/office/drawing/2014/main" id="{E4C3F9ED-6A38-49ED-A8CF-B6D6A518D5AD}"/>
              </a:ext>
            </a:extLst>
          </p:cNvPr>
          <p:cNvSpPr>
            <a:spLocks noGrp="1"/>
          </p:cNvSpPr>
          <p:nvPr>
            <p:ph type="dt" sz="half" idx="10"/>
          </p:nvPr>
        </p:nvSpPr>
        <p:spPr/>
        <p:txBody>
          <a:bodyPr/>
          <a:lstStyle/>
          <a:p>
            <a:fld id="{906C5B70-C145-4307-941F-C15D56BF5698}" type="datetimeFigureOut">
              <a:rPr lang="en-US" smtClean="0"/>
              <a:t>12/31/2021</a:t>
            </a:fld>
            <a:endParaRPr lang="en-US"/>
          </a:p>
        </p:txBody>
      </p:sp>
      <p:sp>
        <p:nvSpPr>
          <p:cNvPr id="5" name="Marcador de pie de página 4">
            <a:extLst>
              <a:ext uri="{FF2B5EF4-FFF2-40B4-BE49-F238E27FC236}">
                <a16:creationId xmlns:a16="http://schemas.microsoft.com/office/drawing/2014/main" id="{6F3DBB96-D9AF-4664-B007-AF7594B37748}"/>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C270B23F-4A99-4724-A902-505EF3BD04F2}"/>
              </a:ext>
            </a:extLst>
          </p:cNvPr>
          <p:cNvSpPr>
            <a:spLocks noGrp="1"/>
          </p:cNvSpPr>
          <p:nvPr>
            <p:ph type="sldNum" sz="quarter" idx="12"/>
          </p:nvPr>
        </p:nvSpPr>
        <p:spPr/>
        <p:txBody>
          <a:bodyPr/>
          <a:lstStyle/>
          <a:p>
            <a:fld id="{A189CB0E-56C6-416F-B4C1-8E0CF18A97B9}" type="slidenum">
              <a:rPr lang="en-US" smtClean="0"/>
              <a:t>‹Nº›</a:t>
            </a:fld>
            <a:endParaRPr lang="en-US"/>
          </a:p>
        </p:txBody>
      </p:sp>
    </p:spTree>
    <p:extLst>
      <p:ext uri="{BB962C8B-B14F-4D97-AF65-F5344CB8AC3E}">
        <p14:creationId xmlns:p14="http://schemas.microsoft.com/office/powerpoint/2010/main" val="16427569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DC56204-D108-4D75-A42F-EC13F5068070}"/>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n-US"/>
          </a:p>
        </p:txBody>
      </p:sp>
      <p:sp>
        <p:nvSpPr>
          <p:cNvPr id="3" name="Marcador de texto vertical 2">
            <a:extLst>
              <a:ext uri="{FF2B5EF4-FFF2-40B4-BE49-F238E27FC236}">
                <a16:creationId xmlns:a16="http://schemas.microsoft.com/office/drawing/2014/main" id="{636919E5-B2EA-408F-824B-FD22C1965EEA}"/>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a:extLst>
              <a:ext uri="{FF2B5EF4-FFF2-40B4-BE49-F238E27FC236}">
                <a16:creationId xmlns:a16="http://schemas.microsoft.com/office/drawing/2014/main" id="{8D632295-2B34-4885-A370-15B5A974D2EC}"/>
              </a:ext>
            </a:extLst>
          </p:cNvPr>
          <p:cNvSpPr>
            <a:spLocks noGrp="1"/>
          </p:cNvSpPr>
          <p:nvPr>
            <p:ph type="dt" sz="half" idx="10"/>
          </p:nvPr>
        </p:nvSpPr>
        <p:spPr/>
        <p:txBody>
          <a:bodyPr/>
          <a:lstStyle/>
          <a:p>
            <a:fld id="{906C5B70-C145-4307-941F-C15D56BF5698}" type="datetimeFigureOut">
              <a:rPr lang="en-US" smtClean="0"/>
              <a:t>12/31/2021</a:t>
            </a:fld>
            <a:endParaRPr lang="en-US"/>
          </a:p>
        </p:txBody>
      </p:sp>
      <p:sp>
        <p:nvSpPr>
          <p:cNvPr id="5" name="Marcador de pie de página 4">
            <a:extLst>
              <a:ext uri="{FF2B5EF4-FFF2-40B4-BE49-F238E27FC236}">
                <a16:creationId xmlns:a16="http://schemas.microsoft.com/office/drawing/2014/main" id="{94DA5C5D-697E-49F7-93CF-151D7B86E38A}"/>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58FC7610-33AC-4E32-96B0-6A9307B0C765}"/>
              </a:ext>
            </a:extLst>
          </p:cNvPr>
          <p:cNvSpPr>
            <a:spLocks noGrp="1"/>
          </p:cNvSpPr>
          <p:nvPr>
            <p:ph type="sldNum" sz="quarter" idx="12"/>
          </p:nvPr>
        </p:nvSpPr>
        <p:spPr/>
        <p:txBody>
          <a:bodyPr/>
          <a:lstStyle/>
          <a:p>
            <a:fld id="{A189CB0E-56C6-416F-B4C1-8E0CF18A97B9}" type="slidenum">
              <a:rPr lang="en-US" smtClean="0"/>
              <a:t>‹Nº›</a:t>
            </a:fld>
            <a:endParaRPr lang="en-US"/>
          </a:p>
        </p:txBody>
      </p:sp>
    </p:spTree>
    <p:extLst>
      <p:ext uri="{BB962C8B-B14F-4D97-AF65-F5344CB8AC3E}">
        <p14:creationId xmlns:p14="http://schemas.microsoft.com/office/powerpoint/2010/main" val="40919777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57A1B522-569B-459C-BBAA-7CBD483EC33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n-US"/>
          </a:p>
        </p:txBody>
      </p:sp>
      <p:sp>
        <p:nvSpPr>
          <p:cNvPr id="3" name="Marcador de texto 2">
            <a:extLst>
              <a:ext uri="{FF2B5EF4-FFF2-40B4-BE49-F238E27FC236}">
                <a16:creationId xmlns:a16="http://schemas.microsoft.com/office/drawing/2014/main" id="{23112133-0FF4-43C4-A5C5-D29A62CDE8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a:extLst>
              <a:ext uri="{FF2B5EF4-FFF2-40B4-BE49-F238E27FC236}">
                <a16:creationId xmlns:a16="http://schemas.microsoft.com/office/drawing/2014/main" id="{79D90C70-063E-4EBF-AC4F-77F85A24525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06C5B70-C145-4307-941F-C15D56BF5698}" type="datetimeFigureOut">
              <a:rPr lang="en-US" smtClean="0"/>
              <a:t>12/31/2021</a:t>
            </a:fld>
            <a:endParaRPr lang="en-US"/>
          </a:p>
        </p:txBody>
      </p:sp>
      <p:sp>
        <p:nvSpPr>
          <p:cNvPr id="5" name="Marcador de pie de página 4">
            <a:extLst>
              <a:ext uri="{FF2B5EF4-FFF2-40B4-BE49-F238E27FC236}">
                <a16:creationId xmlns:a16="http://schemas.microsoft.com/office/drawing/2014/main" id="{F9B0943B-4A3A-4738-BDE9-937CF14F6EE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Marcador de número de diapositiva 5">
            <a:extLst>
              <a:ext uri="{FF2B5EF4-FFF2-40B4-BE49-F238E27FC236}">
                <a16:creationId xmlns:a16="http://schemas.microsoft.com/office/drawing/2014/main" id="{98296588-356C-4549-BA28-FC2C9D5E009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189CB0E-56C6-416F-B4C1-8E0CF18A97B9}" type="slidenum">
              <a:rPr lang="en-US" smtClean="0"/>
              <a:t>‹Nº›</a:t>
            </a:fld>
            <a:endParaRPr lang="en-US"/>
          </a:p>
        </p:txBody>
      </p:sp>
    </p:spTree>
    <p:extLst>
      <p:ext uri="{BB962C8B-B14F-4D97-AF65-F5344CB8AC3E}">
        <p14:creationId xmlns:p14="http://schemas.microsoft.com/office/powerpoint/2010/main" val="22083474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EE64204-1C1B-4363-8ED7-A7F67E522D4F}"/>
              </a:ext>
            </a:extLst>
          </p:cNvPr>
          <p:cNvSpPr>
            <a:spLocks noGrp="1"/>
          </p:cNvSpPr>
          <p:nvPr>
            <p:ph type="ctrTitle"/>
          </p:nvPr>
        </p:nvSpPr>
        <p:spPr/>
        <p:txBody>
          <a:bodyPr/>
          <a:lstStyle/>
          <a:p>
            <a:r>
              <a:rPr lang="es-ES" dirty="0"/>
              <a:t>Molienda en PDFA</a:t>
            </a:r>
            <a:endParaRPr lang="en-US" dirty="0"/>
          </a:p>
        </p:txBody>
      </p:sp>
      <p:sp>
        <p:nvSpPr>
          <p:cNvPr id="3" name="Subtítulo 2">
            <a:extLst>
              <a:ext uri="{FF2B5EF4-FFF2-40B4-BE49-F238E27FC236}">
                <a16:creationId xmlns:a16="http://schemas.microsoft.com/office/drawing/2014/main" id="{1AD6EF56-08B5-4BBF-B0A1-25CB55964A94}"/>
              </a:ext>
            </a:extLst>
          </p:cNvPr>
          <p:cNvSpPr>
            <a:spLocks noGrp="1"/>
          </p:cNvSpPr>
          <p:nvPr>
            <p:ph type="subTitle" idx="1"/>
          </p:nvPr>
        </p:nvSpPr>
        <p:spPr/>
        <p:txBody>
          <a:bodyPr/>
          <a:lstStyle/>
          <a:p>
            <a:r>
              <a:rPr lang="es-ES" dirty="0">
                <a:solidFill>
                  <a:schemeClr val="tx1"/>
                </a:solidFill>
              </a:rPr>
              <a:t>Estudio de Factibilidad Proyecto Desarrollo Futuro Andina</a:t>
            </a:r>
          </a:p>
          <a:p>
            <a:endParaRPr lang="es-ES" dirty="0"/>
          </a:p>
          <a:p>
            <a:r>
              <a:rPr lang="es-ES" dirty="0">
                <a:solidFill>
                  <a:schemeClr val="tx1"/>
                </a:solidFill>
              </a:rPr>
              <a:t>Alfonso Videgain</a:t>
            </a:r>
            <a:endParaRPr lang="en-US" dirty="0">
              <a:solidFill>
                <a:schemeClr val="tx1"/>
              </a:solidFill>
            </a:endParaRPr>
          </a:p>
          <a:p>
            <a:endParaRPr lang="en-US" dirty="0"/>
          </a:p>
        </p:txBody>
      </p:sp>
    </p:spTree>
    <p:extLst>
      <p:ext uri="{BB962C8B-B14F-4D97-AF65-F5344CB8AC3E}">
        <p14:creationId xmlns:p14="http://schemas.microsoft.com/office/powerpoint/2010/main" val="19125724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B7ECE73-354E-4D26-991F-1B6FF433622E}"/>
              </a:ext>
            </a:extLst>
          </p:cNvPr>
          <p:cNvSpPr>
            <a:spLocks noGrp="1"/>
          </p:cNvSpPr>
          <p:nvPr>
            <p:ph type="title"/>
          </p:nvPr>
        </p:nvSpPr>
        <p:spPr>
          <a:xfrm>
            <a:off x="838200" y="365125"/>
            <a:ext cx="10515600" cy="660111"/>
          </a:xfrm>
        </p:spPr>
        <p:txBody>
          <a:bodyPr>
            <a:normAutofit fontScale="90000"/>
          </a:bodyPr>
          <a:lstStyle/>
          <a:p>
            <a:r>
              <a:rPr lang="es-ES" dirty="0"/>
              <a:t>Temas</a:t>
            </a:r>
            <a:endParaRPr lang="en-US" dirty="0"/>
          </a:p>
        </p:txBody>
      </p:sp>
      <p:sp>
        <p:nvSpPr>
          <p:cNvPr id="3" name="Marcador de contenido 2">
            <a:extLst>
              <a:ext uri="{FF2B5EF4-FFF2-40B4-BE49-F238E27FC236}">
                <a16:creationId xmlns:a16="http://schemas.microsoft.com/office/drawing/2014/main" id="{15CFAB18-85F6-482B-977B-747EBB193C82}"/>
              </a:ext>
            </a:extLst>
          </p:cNvPr>
          <p:cNvSpPr>
            <a:spLocks noGrp="1"/>
          </p:cNvSpPr>
          <p:nvPr>
            <p:ph idx="1"/>
          </p:nvPr>
        </p:nvSpPr>
        <p:spPr>
          <a:xfrm>
            <a:off x="745836" y="1022062"/>
            <a:ext cx="10515600" cy="5471102"/>
          </a:xfrm>
        </p:spPr>
        <p:txBody>
          <a:bodyPr>
            <a:noAutofit/>
          </a:bodyPr>
          <a:lstStyle/>
          <a:p>
            <a:pPr marL="514350" indent="-514350">
              <a:buFont typeface="+mj-lt"/>
              <a:buAutoNum type="arabicPeriod"/>
            </a:pPr>
            <a:r>
              <a:rPr lang="es-ES" sz="2400" dirty="0">
                <a:latin typeface="Arial" panose="020B0604020202020204" pitchFamily="34" charset="0"/>
                <a:cs typeface="Arial" panose="020B0604020202020204" pitchFamily="34" charset="0"/>
              </a:rPr>
              <a:t>Circuito primer diseño de molienda</a:t>
            </a:r>
            <a:br>
              <a:rPr lang="es-ES" sz="2400" dirty="0">
                <a:latin typeface="Arial" panose="020B0604020202020204" pitchFamily="34" charset="0"/>
                <a:cs typeface="Arial" panose="020B0604020202020204" pitchFamily="34" charset="0"/>
              </a:rPr>
            </a:br>
            <a:endParaRPr lang="es-ES" sz="2400" dirty="0">
              <a:latin typeface="Arial" panose="020B0604020202020204" pitchFamily="34" charset="0"/>
              <a:cs typeface="Arial" panose="020B0604020202020204" pitchFamily="34" charset="0"/>
            </a:endParaRPr>
          </a:p>
          <a:p>
            <a:pPr marL="514350" indent="-514350">
              <a:buFont typeface="+mj-lt"/>
              <a:buAutoNum type="arabicPeriod"/>
            </a:pPr>
            <a:r>
              <a:rPr lang="en-US" sz="2400" dirty="0" err="1">
                <a:latin typeface="Arial" panose="020B0604020202020204" pitchFamily="34" charset="0"/>
                <a:cs typeface="Arial" panose="020B0604020202020204" pitchFamily="34" charset="0"/>
              </a:rPr>
              <a:t>Estimado</a:t>
            </a:r>
            <a:r>
              <a:rPr lang="en-US" sz="2400" dirty="0">
                <a:latin typeface="Arial" panose="020B0604020202020204" pitchFamily="34" charset="0"/>
                <a:cs typeface="Arial" panose="020B0604020202020204" pitchFamily="34" charset="0"/>
              </a:rPr>
              <a:t> de </a:t>
            </a:r>
            <a:r>
              <a:rPr lang="en-US" sz="2400" dirty="0" err="1">
                <a:latin typeface="Arial" panose="020B0604020202020204" pitchFamily="34" charset="0"/>
                <a:cs typeface="Arial" panose="020B0604020202020204" pitchFamily="34" charset="0"/>
              </a:rPr>
              <a:t>producción</a:t>
            </a:r>
            <a:r>
              <a:rPr lang="en-US" sz="2400" dirty="0">
                <a:latin typeface="Arial" panose="020B0604020202020204" pitchFamily="34" charset="0"/>
                <a:cs typeface="Arial" panose="020B0604020202020204" pitchFamily="34" charset="0"/>
              </a:rPr>
              <a:t> de pebbles</a:t>
            </a:r>
            <a:br>
              <a:rPr lang="en-US" sz="2400" dirty="0">
                <a:latin typeface="Arial" panose="020B0604020202020204" pitchFamily="34" charset="0"/>
                <a:cs typeface="Arial" panose="020B0604020202020204" pitchFamily="34" charset="0"/>
              </a:rPr>
            </a:br>
            <a:endParaRPr lang="en-US" sz="2400" dirty="0">
              <a:latin typeface="Arial" panose="020B0604020202020204" pitchFamily="34" charset="0"/>
              <a:cs typeface="Arial" panose="020B0604020202020204" pitchFamily="34" charset="0"/>
            </a:endParaRPr>
          </a:p>
          <a:p>
            <a:pPr marL="514350" indent="-514350">
              <a:buFont typeface="+mj-lt"/>
              <a:buAutoNum type="arabicPeriod"/>
            </a:pPr>
            <a:r>
              <a:rPr lang="en-US" sz="2400" dirty="0">
                <a:latin typeface="Arial" panose="020B0604020202020204" pitchFamily="34" charset="0"/>
                <a:cs typeface="Arial" panose="020B0604020202020204" pitchFamily="34" charset="0"/>
              </a:rPr>
              <a:t>Segundo </a:t>
            </a:r>
            <a:r>
              <a:rPr lang="en-US" sz="2400" dirty="0" err="1">
                <a:latin typeface="Arial" panose="020B0604020202020204" pitchFamily="34" charset="0"/>
                <a:cs typeface="Arial" panose="020B0604020202020204" pitchFamily="34" charset="0"/>
              </a:rPr>
              <a:t>diseño</a:t>
            </a:r>
            <a:r>
              <a:rPr lang="en-US" sz="2400" dirty="0">
                <a:latin typeface="Arial" panose="020B0604020202020204" pitchFamily="34" charset="0"/>
                <a:cs typeface="Arial" panose="020B0604020202020204" pitchFamily="34" charset="0"/>
              </a:rPr>
              <a:t> de </a:t>
            </a:r>
            <a:r>
              <a:rPr lang="en-US" sz="2400" dirty="0" err="1">
                <a:latin typeface="Arial" panose="020B0604020202020204" pitchFamily="34" charset="0"/>
                <a:cs typeface="Arial" panose="020B0604020202020204" pitchFamily="34" charset="0"/>
              </a:rPr>
              <a:t>molienda</a:t>
            </a:r>
            <a:br>
              <a:rPr lang="en-US" sz="2400" dirty="0">
                <a:latin typeface="Arial" panose="020B0604020202020204" pitchFamily="34" charset="0"/>
                <a:cs typeface="Arial" panose="020B0604020202020204" pitchFamily="34" charset="0"/>
              </a:rPr>
            </a:br>
            <a:endParaRPr lang="en-US" sz="2400" dirty="0">
              <a:latin typeface="Arial" panose="020B0604020202020204" pitchFamily="34" charset="0"/>
              <a:cs typeface="Arial" panose="020B0604020202020204" pitchFamily="34" charset="0"/>
            </a:endParaRPr>
          </a:p>
          <a:p>
            <a:pPr marL="514350" indent="-514350">
              <a:buFont typeface="+mj-lt"/>
              <a:buAutoNum type="arabicPeriod"/>
            </a:pPr>
            <a:r>
              <a:rPr lang="en-US" sz="2400" dirty="0" err="1">
                <a:latin typeface="Arial" panose="020B0604020202020204" pitchFamily="34" charset="0"/>
                <a:cs typeface="Arial" panose="020B0604020202020204" pitchFamily="34" charset="0"/>
              </a:rPr>
              <a:t>Ecuación</a:t>
            </a:r>
            <a:r>
              <a:rPr lang="en-US" sz="2400" dirty="0">
                <a:latin typeface="Arial" panose="020B0604020202020204" pitchFamily="34" charset="0"/>
                <a:cs typeface="Arial" panose="020B0604020202020204" pitchFamily="34" charset="0"/>
              </a:rPr>
              <a:t> de Dobby-</a:t>
            </a:r>
            <a:r>
              <a:rPr lang="en-US" sz="2400" dirty="0" err="1">
                <a:latin typeface="Arial" panose="020B0604020202020204" pitchFamily="34" charset="0"/>
                <a:cs typeface="Arial" panose="020B0604020202020204" pitchFamily="34" charset="0"/>
              </a:rPr>
              <a:t>Amelunxen</a:t>
            </a:r>
            <a:r>
              <a:rPr lang="en-US" sz="2400" dirty="0">
                <a:latin typeface="Arial" panose="020B0604020202020204" pitchFamily="34" charset="0"/>
                <a:cs typeface="Arial" panose="020B0604020202020204" pitchFamily="34" charset="0"/>
              </a:rPr>
              <a:t> </a:t>
            </a:r>
            <a:br>
              <a:rPr lang="en-US" sz="2400" dirty="0">
                <a:latin typeface="Arial" panose="020B0604020202020204" pitchFamily="34" charset="0"/>
                <a:cs typeface="Arial" panose="020B0604020202020204" pitchFamily="34" charset="0"/>
              </a:rPr>
            </a:br>
            <a:endParaRPr lang="en-US" sz="2400" dirty="0">
              <a:latin typeface="Arial" panose="020B0604020202020204" pitchFamily="34" charset="0"/>
              <a:cs typeface="Arial" panose="020B0604020202020204" pitchFamily="34" charset="0"/>
            </a:endParaRPr>
          </a:p>
          <a:p>
            <a:pPr marL="514350" indent="-514350">
              <a:buFont typeface="+mj-lt"/>
              <a:buAutoNum type="arabicPeriod"/>
            </a:pPr>
            <a:r>
              <a:rPr lang="en-US" sz="2400" dirty="0" err="1">
                <a:latin typeface="Arial" panose="020B0604020202020204" pitchFamily="34" charset="0"/>
                <a:cs typeface="Arial" panose="020B0604020202020204" pitchFamily="34" charset="0"/>
              </a:rPr>
              <a:t>Ecuación</a:t>
            </a:r>
            <a:r>
              <a:rPr lang="en-US" sz="2400" dirty="0">
                <a:latin typeface="Arial" panose="020B0604020202020204" pitchFamily="34" charset="0"/>
                <a:cs typeface="Arial" panose="020B0604020202020204" pitchFamily="34" charset="0"/>
              </a:rPr>
              <a:t> de Bond</a:t>
            </a:r>
            <a:br>
              <a:rPr lang="en-US" sz="2400" dirty="0">
                <a:latin typeface="Arial" panose="020B0604020202020204" pitchFamily="34" charset="0"/>
                <a:cs typeface="Arial" panose="020B0604020202020204" pitchFamily="34" charset="0"/>
              </a:rPr>
            </a:br>
            <a:endParaRPr lang="en-US" sz="2400" dirty="0">
              <a:latin typeface="Arial" panose="020B0604020202020204" pitchFamily="34" charset="0"/>
              <a:cs typeface="Arial" panose="020B0604020202020204" pitchFamily="34" charset="0"/>
            </a:endParaRPr>
          </a:p>
          <a:p>
            <a:pPr marL="514350" indent="-514350">
              <a:buFont typeface="+mj-lt"/>
              <a:buAutoNum type="arabicPeriod"/>
            </a:pPr>
            <a:r>
              <a:rPr lang="en-US" sz="2400" dirty="0" err="1">
                <a:latin typeface="Arial" panose="020B0604020202020204" pitchFamily="34" charset="0"/>
                <a:cs typeface="Arial" panose="020B0604020202020204" pitchFamily="34" charset="0"/>
              </a:rPr>
              <a:t>Comentarios</a:t>
            </a:r>
            <a:br>
              <a:rPr lang="en-US" sz="2400" dirty="0">
                <a:latin typeface="Arial" panose="020B0604020202020204" pitchFamily="34" charset="0"/>
                <a:cs typeface="Arial" panose="020B0604020202020204" pitchFamily="34" charset="0"/>
              </a:rPr>
            </a:br>
            <a:endParaRPr lang="en-US" sz="2400" dirty="0">
              <a:latin typeface="Arial" panose="020B0604020202020204" pitchFamily="34" charset="0"/>
              <a:cs typeface="Arial" panose="020B0604020202020204" pitchFamily="34" charset="0"/>
            </a:endParaRPr>
          </a:p>
          <a:p>
            <a:pPr marL="514350" indent="-514350">
              <a:buFont typeface="+mj-lt"/>
              <a:buAutoNum type="arabicPeriod"/>
            </a:pPr>
            <a:r>
              <a:rPr lang="en-US" sz="2400" dirty="0" err="1">
                <a:latin typeface="Arial" panose="020B0604020202020204" pitchFamily="34" charset="0"/>
                <a:cs typeface="Arial" panose="020B0604020202020204" pitchFamily="34" charset="0"/>
              </a:rPr>
              <a:t>Conclusiones</a:t>
            </a:r>
            <a:br>
              <a:rPr lang="en-US" sz="2400" dirty="0">
                <a:latin typeface="Arial" panose="020B0604020202020204" pitchFamily="34" charset="0"/>
                <a:cs typeface="Arial" panose="020B0604020202020204" pitchFamily="34" charset="0"/>
              </a:rPr>
            </a:br>
            <a:endParaRPr lang="en-US" sz="2400" dirty="0">
              <a:latin typeface="Arial" panose="020B0604020202020204" pitchFamily="34" charset="0"/>
              <a:cs typeface="Arial" panose="020B0604020202020204" pitchFamily="34" charset="0"/>
            </a:endParaRPr>
          </a:p>
          <a:p>
            <a:pPr marL="0" indent="0">
              <a:buNone/>
            </a:pPr>
            <a:endParaRPr lang="en-US" sz="2400" dirty="0">
              <a:latin typeface="Arial" panose="020B0604020202020204" pitchFamily="34" charset="0"/>
              <a:cs typeface="Arial" panose="020B0604020202020204" pitchFamily="34" charset="0"/>
            </a:endParaRPr>
          </a:p>
          <a:p>
            <a:pPr marL="0" indent="0">
              <a:buNone/>
            </a:pPr>
            <a:br>
              <a:rPr lang="en-US" sz="2400" dirty="0">
                <a:latin typeface="Arial" panose="020B0604020202020204" pitchFamily="34" charset="0"/>
                <a:cs typeface="Arial" panose="020B0604020202020204" pitchFamily="34" charset="0"/>
              </a:rPr>
            </a:br>
            <a:endParaRPr lang="en-US" sz="2400" dirty="0">
              <a:latin typeface="Arial" panose="020B0604020202020204" pitchFamily="34" charset="0"/>
              <a:cs typeface="Arial" panose="020B0604020202020204" pitchFamily="34" charset="0"/>
            </a:endParaRPr>
          </a:p>
          <a:p>
            <a:pPr marL="514350" indent="-514350">
              <a:buFont typeface="+mj-lt"/>
              <a:buAutoNum type="arabicPeriod"/>
            </a:pPr>
            <a:endParaRPr 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987918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BA44279-2343-44C6-B58D-C4BD6E12C585}"/>
              </a:ext>
            </a:extLst>
          </p:cNvPr>
          <p:cNvSpPr>
            <a:spLocks noGrp="1"/>
          </p:cNvSpPr>
          <p:nvPr>
            <p:ph type="title"/>
          </p:nvPr>
        </p:nvSpPr>
        <p:spPr/>
        <p:txBody>
          <a:bodyPr/>
          <a:lstStyle/>
          <a:p>
            <a:r>
              <a:rPr lang="es-ES" dirty="0"/>
              <a:t>Nuevo Circuito de Molienda</a:t>
            </a:r>
            <a:endParaRPr lang="en-US" dirty="0"/>
          </a:p>
        </p:txBody>
      </p:sp>
      <p:sp>
        <p:nvSpPr>
          <p:cNvPr id="3" name="Marcador de contenido 2">
            <a:extLst>
              <a:ext uri="{FF2B5EF4-FFF2-40B4-BE49-F238E27FC236}">
                <a16:creationId xmlns:a16="http://schemas.microsoft.com/office/drawing/2014/main" id="{90CB1107-4D50-451D-AFAF-3D7F49066A44}"/>
              </a:ext>
            </a:extLst>
          </p:cNvPr>
          <p:cNvSpPr>
            <a:spLocks noGrp="1"/>
          </p:cNvSpPr>
          <p:nvPr>
            <p:ph idx="1"/>
          </p:nvPr>
        </p:nvSpPr>
        <p:spPr/>
        <p:txBody>
          <a:bodyPr/>
          <a:lstStyle/>
          <a:p>
            <a:r>
              <a:rPr lang="es-CL" dirty="0"/>
              <a:t>Para una tasa de tratamiento de 152 </a:t>
            </a:r>
            <a:r>
              <a:rPr lang="es-CL" dirty="0" err="1"/>
              <a:t>ktpd</a:t>
            </a:r>
            <a:r>
              <a:rPr lang="es-CL" dirty="0"/>
              <a:t> se definió un nuevo circuito de molienda, en caverna, con tecnología SAG-Molino de Bolas.</a:t>
            </a:r>
            <a:br>
              <a:rPr lang="es-CL" dirty="0"/>
            </a:br>
            <a:endParaRPr lang="es-CL" dirty="0"/>
          </a:p>
          <a:p>
            <a:r>
              <a:rPr lang="es-CL" dirty="0"/>
              <a:t>Se tomó como base una producción de los circuitos de molienda existentes de 88 </a:t>
            </a:r>
            <a:r>
              <a:rPr lang="es-CL" dirty="0" err="1"/>
              <a:t>ktpd</a:t>
            </a:r>
            <a:r>
              <a:rPr lang="es-CL" dirty="0"/>
              <a:t>.</a:t>
            </a:r>
            <a:br>
              <a:rPr lang="es-CL" dirty="0"/>
            </a:br>
            <a:endParaRPr lang="es-CL" dirty="0"/>
          </a:p>
          <a:p>
            <a:r>
              <a:rPr lang="es-CL" dirty="0"/>
              <a:t>De este modo el nuevo circuito de molienda debe ser capaz de tratar 64 </a:t>
            </a:r>
            <a:r>
              <a:rPr lang="es-CL" dirty="0" err="1"/>
              <a:t>ktpd</a:t>
            </a:r>
            <a:r>
              <a:rPr lang="es-CL" dirty="0"/>
              <a:t>.</a:t>
            </a:r>
          </a:p>
        </p:txBody>
      </p:sp>
    </p:spTree>
    <p:extLst>
      <p:ext uri="{BB962C8B-B14F-4D97-AF65-F5344CB8AC3E}">
        <p14:creationId xmlns:p14="http://schemas.microsoft.com/office/powerpoint/2010/main" val="21042532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C3DEA8E-8468-4090-88A1-7C96245D4618}"/>
              </a:ext>
            </a:extLst>
          </p:cNvPr>
          <p:cNvSpPr>
            <a:spLocks noGrp="1"/>
          </p:cNvSpPr>
          <p:nvPr>
            <p:ph type="title"/>
          </p:nvPr>
        </p:nvSpPr>
        <p:spPr>
          <a:xfrm>
            <a:off x="838200" y="175492"/>
            <a:ext cx="10515600" cy="711200"/>
          </a:xfrm>
        </p:spPr>
        <p:txBody>
          <a:bodyPr>
            <a:normAutofit/>
          </a:bodyPr>
          <a:lstStyle/>
          <a:p>
            <a:r>
              <a:rPr lang="es-ES" sz="3600" dirty="0">
                <a:latin typeface="Arial" panose="020B0604020202020204" pitchFamily="34" charset="0"/>
                <a:cs typeface="Arial" panose="020B0604020202020204" pitchFamily="34" charset="0"/>
              </a:rPr>
              <a:t>Circuito con Tres Chancadores de Pebbles</a:t>
            </a:r>
            <a:endParaRPr lang="en-US" sz="3600" dirty="0">
              <a:latin typeface="Arial" panose="020B0604020202020204" pitchFamily="34" charset="0"/>
              <a:cs typeface="Arial" panose="020B0604020202020204" pitchFamily="34" charset="0"/>
            </a:endParaRPr>
          </a:p>
        </p:txBody>
      </p:sp>
      <p:pic>
        <p:nvPicPr>
          <p:cNvPr id="14" name="Imagen 13">
            <a:extLst>
              <a:ext uri="{FF2B5EF4-FFF2-40B4-BE49-F238E27FC236}">
                <a16:creationId xmlns:a16="http://schemas.microsoft.com/office/drawing/2014/main" id="{CFDE7749-10C4-4C4D-BF9E-2AE5D166C44A}"/>
              </a:ext>
            </a:extLst>
          </p:cNvPr>
          <p:cNvPicPr>
            <a:picLocks noChangeAspect="1"/>
          </p:cNvPicPr>
          <p:nvPr/>
        </p:nvPicPr>
        <p:blipFill>
          <a:blip r:embed="rId2"/>
          <a:stretch>
            <a:fillRect/>
          </a:stretch>
        </p:blipFill>
        <p:spPr>
          <a:xfrm>
            <a:off x="397162" y="789918"/>
            <a:ext cx="11406909" cy="5668288"/>
          </a:xfrm>
          <a:prstGeom prst="rect">
            <a:avLst/>
          </a:prstGeom>
        </p:spPr>
      </p:pic>
    </p:spTree>
    <p:extLst>
      <p:ext uri="{BB962C8B-B14F-4D97-AF65-F5344CB8AC3E}">
        <p14:creationId xmlns:p14="http://schemas.microsoft.com/office/powerpoint/2010/main" val="7613084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5EB279D-6AC9-4312-8BAB-BF8940819965}"/>
              </a:ext>
            </a:extLst>
          </p:cNvPr>
          <p:cNvSpPr>
            <a:spLocks noGrp="1"/>
          </p:cNvSpPr>
          <p:nvPr>
            <p:ph type="title"/>
          </p:nvPr>
        </p:nvSpPr>
        <p:spPr/>
        <p:txBody>
          <a:bodyPr/>
          <a:lstStyle/>
          <a:p>
            <a:r>
              <a:rPr lang="es-ES" dirty="0"/>
              <a:t>Primer Diseño</a:t>
            </a:r>
            <a:endParaRPr lang="en-US" dirty="0"/>
          </a:p>
        </p:txBody>
      </p:sp>
      <p:pic>
        <p:nvPicPr>
          <p:cNvPr id="4" name="Imagen 3">
            <a:extLst>
              <a:ext uri="{FF2B5EF4-FFF2-40B4-BE49-F238E27FC236}">
                <a16:creationId xmlns:a16="http://schemas.microsoft.com/office/drawing/2014/main" id="{FD7C97AA-4C2E-4571-9F5E-A45C1E504AB4}"/>
              </a:ext>
            </a:extLst>
          </p:cNvPr>
          <p:cNvPicPr>
            <a:picLocks noChangeAspect="1"/>
          </p:cNvPicPr>
          <p:nvPr/>
        </p:nvPicPr>
        <p:blipFill>
          <a:blip r:embed="rId2"/>
          <a:stretch>
            <a:fillRect/>
          </a:stretch>
        </p:blipFill>
        <p:spPr>
          <a:xfrm>
            <a:off x="4951063" y="410818"/>
            <a:ext cx="6367886" cy="6122504"/>
          </a:xfrm>
          <a:prstGeom prst="rect">
            <a:avLst/>
          </a:prstGeom>
        </p:spPr>
      </p:pic>
      <p:sp>
        <p:nvSpPr>
          <p:cNvPr id="5" name="CuadroTexto 4">
            <a:extLst>
              <a:ext uri="{FF2B5EF4-FFF2-40B4-BE49-F238E27FC236}">
                <a16:creationId xmlns:a16="http://schemas.microsoft.com/office/drawing/2014/main" id="{83CD9C99-1407-43B6-855C-9EED5E961D7F}"/>
              </a:ext>
            </a:extLst>
          </p:cNvPr>
          <p:cNvSpPr txBox="1"/>
          <p:nvPr/>
        </p:nvSpPr>
        <p:spPr>
          <a:xfrm>
            <a:off x="834885" y="2054087"/>
            <a:ext cx="3816627" cy="3970318"/>
          </a:xfrm>
          <a:prstGeom prst="rect">
            <a:avLst/>
          </a:prstGeom>
          <a:noFill/>
        </p:spPr>
        <p:txBody>
          <a:bodyPr wrap="square" rtlCol="0">
            <a:spAutoFit/>
          </a:bodyPr>
          <a:lstStyle/>
          <a:p>
            <a:r>
              <a:rPr lang="es-ES" sz="2800" dirty="0">
                <a:latin typeface="Arial" panose="020B0604020202020204" pitchFamily="34" charset="0"/>
                <a:cs typeface="Arial" panose="020B0604020202020204" pitchFamily="34" charset="0"/>
              </a:rPr>
              <a:t>Los chancadores de Pebbles ubicados en caverna dedicada, a 125 m de distancia de la caverna de molienda, para respetar la  pendiente máxima de correas transportadoras.</a:t>
            </a:r>
            <a:endParaRPr lang="en-US"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0540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D6BBB9E-1240-42FB-858B-DC6AC6B9D5AC}"/>
              </a:ext>
            </a:extLst>
          </p:cNvPr>
          <p:cNvSpPr>
            <a:spLocks noGrp="1"/>
          </p:cNvSpPr>
          <p:nvPr>
            <p:ph type="title"/>
          </p:nvPr>
        </p:nvSpPr>
        <p:spPr/>
        <p:txBody>
          <a:bodyPr/>
          <a:lstStyle/>
          <a:p>
            <a:r>
              <a:rPr lang="es-ES" dirty="0"/>
              <a:t>Arreglo General Molinos Primer Diseño</a:t>
            </a:r>
            <a:endParaRPr lang="en-US" dirty="0"/>
          </a:p>
        </p:txBody>
      </p:sp>
      <p:pic>
        <p:nvPicPr>
          <p:cNvPr id="4" name="Marcador de contenido 3">
            <a:extLst>
              <a:ext uri="{FF2B5EF4-FFF2-40B4-BE49-F238E27FC236}">
                <a16:creationId xmlns:a16="http://schemas.microsoft.com/office/drawing/2014/main" id="{07F68899-E24C-4EF4-A822-7D4516976344}"/>
              </a:ext>
            </a:extLst>
          </p:cNvPr>
          <p:cNvPicPr>
            <a:picLocks noGrp="1" noChangeAspect="1"/>
          </p:cNvPicPr>
          <p:nvPr>
            <p:ph idx="1"/>
          </p:nvPr>
        </p:nvPicPr>
        <p:blipFill>
          <a:blip r:embed="rId2"/>
          <a:stretch>
            <a:fillRect/>
          </a:stretch>
        </p:blipFill>
        <p:spPr>
          <a:xfrm>
            <a:off x="2608425" y="1825625"/>
            <a:ext cx="6975149" cy="4351338"/>
          </a:xfrm>
          <a:prstGeom prst="rect">
            <a:avLst/>
          </a:prstGeom>
        </p:spPr>
      </p:pic>
      <p:sp>
        <p:nvSpPr>
          <p:cNvPr id="5" name="Text Box 9">
            <a:extLst>
              <a:ext uri="{FF2B5EF4-FFF2-40B4-BE49-F238E27FC236}">
                <a16:creationId xmlns:a16="http://schemas.microsoft.com/office/drawing/2014/main" id="{C006BAB5-FEAD-41EF-9FB3-382B8090D721}"/>
              </a:ext>
            </a:extLst>
          </p:cNvPr>
          <p:cNvSpPr txBox="1">
            <a:spLocks noChangeArrowheads="1"/>
          </p:cNvSpPr>
          <p:nvPr/>
        </p:nvSpPr>
        <p:spPr bwMode="auto">
          <a:xfrm>
            <a:off x="4530055" y="2147583"/>
            <a:ext cx="1510191" cy="262966"/>
          </a:xfrm>
          <a:prstGeom prst="rect">
            <a:avLst/>
          </a:prstGeom>
          <a:noFill/>
          <a:ln>
            <a:noFill/>
          </a:ln>
        </p:spPr>
        <p:txBody>
          <a:bodyPr wrap="square" lIns="27432" tIns="22860" rIns="27432" bIns="22860"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rtl="0">
              <a:defRPr sz="1000"/>
            </a:pPr>
            <a:r>
              <a:rPr lang="es-CL" sz="1800" b="0" i="0" u="none" strike="noStrike" baseline="0" dirty="0">
                <a:solidFill>
                  <a:srgbClr val="000000"/>
                </a:solidFill>
                <a:latin typeface="Arial"/>
                <a:cs typeface="Arial"/>
              </a:rPr>
              <a:t>PEBBLES</a:t>
            </a:r>
            <a:endParaRPr lang="es-CL" sz="1800" dirty="0"/>
          </a:p>
        </p:txBody>
      </p:sp>
      <p:cxnSp>
        <p:nvCxnSpPr>
          <p:cNvPr id="6" name="Conector recto de flecha 5">
            <a:extLst>
              <a:ext uri="{FF2B5EF4-FFF2-40B4-BE49-F238E27FC236}">
                <a16:creationId xmlns:a16="http://schemas.microsoft.com/office/drawing/2014/main" id="{7225ED44-8183-4C6D-AB1E-CE8A5DBB09BC}"/>
              </a:ext>
            </a:extLst>
          </p:cNvPr>
          <p:cNvCxnSpPr/>
          <p:nvPr/>
        </p:nvCxnSpPr>
        <p:spPr>
          <a:xfrm flipV="1">
            <a:off x="5880683" y="2038525"/>
            <a:ext cx="0" cy="427838"/>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 name="Conector recto de flecha 6">
            <a:extLst>
              <a:ext uri="{FF2B5EF4-FFF2-40B4-BE49-F238E27FC236}">
                <a16:creationId xmlns:a16="http://schemas.microsoft.com/office/drawing/2014/main" id="{99A1DAFA-B8D5-49A3-9DCC-CD9C914A5B9E}"/>
              </a:ext>
            </a:extLst>
          </p:cNvPr>
          <p:cNvCxnSpPr>
            <a:cxnSpLocks/>
          </p:cNvCxnSpPr>
          <p:nvPr/>
        </p:nvCxnSpPr>
        <p:spPr>
          <a:xfrm>
            <a:off x="7677156" y="2218634"/>
            <a:ext cx="0" cy="427838"/>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 name="Text Box 9">
            <a:extLst>
              <a:ext uri="{FF2B5EF4-FFF2-40B4-BE49-F238E27FC236}">
                <a16:creationId xmlns:a16="http://schemas.microsoft.com/office/drawing/2014/main" id="{392043DD-F6F1-4BA6-9D3D-2AD2EA0D3C77}"/>
              </a:ext>
            </a:extLst>
          </p:cNvPr>
          <p:cNvSpPr txBox="1">
            <a:spLocks noChangeArrowheads="1"/>
          </p:cNvSpPr>
          <p:nvPr/>
        </p:nvSpPr>
        <p:spPr bwMode="auto">
          <a:xfrm>
            <a:off x="7684274" y="2272274"/>
            <a:ext cx="1510191" cy="262966"/>
          </a:xfrm>
          <a:prstGeom prst="rect">
            <a:avLst/>
          </a:prstGeom>
          <a:noFill/>
          <a:ln>
            <a:noFill/>
          </a:ln>
        </p:spPr>
        <p:txBody>
          <a:bodyPr wrap="square" lIns="27432" tIns="22860" rIns="27432" bIns="22860"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rtl="0">
              <a:defRPr sz="1000"/>
            </a:pPr>
            <a:r>
              <a:rPr lang="es-CL" sz="1800" b="0" i="0" u="none" strike="noStrike" baseline="0" dirty="0">
                <a:solidFill>
                  <a:srgbClr val="000000"/>
                </a:solidFill>
                <a:latin typeface="Arial"/>
                <a:cs typeface="Arial"/>
              </a:rPr>
              <a:t>PEBBLES</a:t>
            </a:r>
            <a:endParaRPr lang="es-CL" sz="1800" dirty="0"/>
          </a:p>
        </p:txBody>
      </p:sp>
      <p:sp>
        <p:nvSpPr>
          <p:cNvPr id="9" name="Text Box 9">
            <a:extLst>
              <a:ext uri="{FF2B5EF4-FFF2-40B4-BE49-F238E27FC236}">
                <a16:creationId xmlns:a16="http://schemas.microsoft.com/office/drawing/2014/main" id="{1E998B0C-39CA-4C93-8CB6-F650DF334881}"/>
              </a:ext>
            </a:extLst>
          </p:cNvPr>
          <p:cNvSpPr txBox="1">
            <a:spLocks noChangeArrowheads="1"/>
          </p:cNvSpPr>
          <p:nvPr/>
        </p:nvSpPr>
        <p:spPr bwMode="auto">
          <a:xfrm>
            <a:off x="3657600" y="2632493"/>
            <a:ext cx="2382982" cy="262966"/>
          </a:xfrm>
          <a:prstGeom prst="rect">
            <a:avLst/>
          </a:prstGeom>
          <a:noFill/>
          <a:ln>
            <a:noFill/>
          </a:ln>
        </p:spPr>
        <p:txBody>
          <a:bodyPr wrap="square" lIns="27432" tIns="22860" rIns="27432" bIns="22860"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rtl="0">
              <a:defRPr sz="1000"/>
            </a:pPr>
            <a:r>
              <a:rPr lang="es-CL" sz="1800" b="0" i="0" u="none" strike="noStrike" baseline="0" dirty="0">
                <a:solidFill>
                  <a:srgbClr val="000000"/>
                </a:solidFill>
                <a:latin typeface="Arial"/>
                <a:cs typeface="Arial"/>
              </a:rPr>
              <a:t>MEDIOS MOLIENDA</a:t>
            </a:r>
            <a:endParaRPr lang="es-CL" sz="1800" dirty="0"/>
          </a:p>
        </p:txBody>
      </p:sp>
    </p:spTree>
    <p:extLst>
      <p:ext uri="{BB962C8B-B14F-4D97-AF65-F5344CB8AC3E}">
        <p14:creationId xmlns:p14="http://schemas.microsoft.com/office/powerpoint/2010/main" val="33377500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 name="Rectangle 2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3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3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3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5" name="Freeform: Shape 3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6" name="Rectangle 3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189E45D4-9DEB-4D46-BF60-6AA2183B1677}"/>
              </a:ext>
            </a:extLst>
          </p:cNvPr>
          <p:cNvSpPr>
            <a:spLocks noGrp="1"/>
          </p:cNvSpPr>
          <p:nvPr>
            <p:ph type="title"/>
          </p:nvPr>
        </p:nvSpPr>
        <p:spPr>
          <a:xfrm>
            <a:off x="586478" y="1683756"/>
            <a:ext cx="3115265" cy="2396359"/>
          </a:xfrm>
        </p:spPr>
        <p:txBody>
          <a:bodyPr vert="horz" lIns="91440" tIns="45720" rIns="91440" bIns="45720" rtlCol="0" anchor="b">
            <a:normAutofit/>
          </a:bodyPr>
          <a:lstStyle/>
          <a:p>
            <a:pPr algn="r"/>
            <a:r>
              <a:rPr lang="es-ES" sz="4000" kern="1200" dirty="0">
                <a:solidFill>
                  <a:srgbClr val="FFFFFF"/>
                </a:solidFill>
                <a:latin typeface="+mj-lt"/>
                <a:ea typeface="+mj-ea"/>
                <a:cs typeface="+mj-cs"/>
              </a:rPr>
              <a:t>Estimado Producción de Pebbles</a:t>
            </a:r>
            <a:endParaRPr lang="en-US" sz="4000" kern="1200" dirty="0">
              <a:solidFill>
                <a:srgbClr val="FFFFFF"/>
              </a:solidFill>
              <a:latin typeface="+mj-lt"/>
              <a:ea typeface="+mj-ea"/>
              <a:cs typeface="+mj-cs"/>
            </a:endParaRPr>
          </a:p>
        </p:txBody>
      </p:sp>
      <p:graphicFrame>
        <p:nvGraphicFramePr>
          <p:cNvPr id="6" name="Marcador de contenido 5">
            <a:extLst>
              <a:ext uri="{FF2B5EF4-FFF2-40B4-BE49-F238E27FC236}">
                <a16:creationId xmlns:a16="http://schemas.microsoft.com/office/drawing/2014/main" id="{14F11559-D691-49EB-9E51-3AD5AE9AF94A}"/>
              </a:ext>
            </a:extLst>
          </p:cNvPr>
          <p:cNvGraphicFramePr>
            <a:graphicFrameLocks noGrp="1"/>
          </p:cNvGraphicFramePr>
          <p:nvPr>
            <p:ph idx="1"/>
            <p:extLst>
              <p:ext uri="{D42A27DB-BD31-4B8C-83A1-F6EECF244321}">
                <p14:modId xmlns:p14="http://schemas.microsoft.com/office/powerpoint/2010/main" val="4121603022"/>
              </p:ext>
            </p:extLst>
          </p:nvPr>
        </p:nvGraphicFramePr>
        <p:xfrm>
          <a:off x="4905052" y="1640908"/>
          <a:ext cx="6666835" cy="3672987"/>
        </p:xfrm>
        <a:graphic>
          <a:graphicData uri="http://schemas.openxmlformats.org/drawingml/2006/table">
            <a:tbl>
              <a:tblPr firstRow="1" bandRow="1">
                <a:tableStyleId>{5C22544A-7EE6-4342-B048-85BDC9FD1C3A}</a:tableStyleId>
              </a:tblPr>
              <a:tblGrid>
                <a:gridCol w="4075750">
                  <a:extLst>
                    <a:ext uri="{9D8B030D-6E8A-4147-A177-3AD203B41FA5}">
                      <a16:colId xmlns:a16="http://schemas.microsoft.com/office/drawing/2014/main" val="1148977788"/>
                    </a:ext>
                  </a:extLst>
                </a:gridCol>
                <a:gridCol w="948902">
                  <a:extLst>
                    <a:ext uri="{9D8B030D-6E8A-4147-A177-3AD203B41FA5}">
                      <a16:colId xmlns:a16="http://schemas.microsoft.com/office/drawing/2014/main" val="2423208951"/>
                    </a:ext>
                  </a:extLst>
                </a:gridCol>
                <a:gridCol w="1642183">
                  <a:extLst>
                    <a:ext uri="{9D8B030D-6E8A-4147-A177-3AD203B41FA5}">
                      <a16:colId xmlns:a16="http://schemas.microsoft.com/office/drawing/2014/main" val="1240646842"/>
                    </a:ext>
                  </a:extLst>
                </a:gridCol>
              </a:tblGrid>
              <a:tr h="634991">
                <a:tc>
                  <a:txBody>
                    <a:bodyPr/>
                    <a:lstStyle/>
                    <a:p>
                      <a:pPr algn="l" fontAlgn="b"/>
                      <a:r>
                        <a:rPr lang="en-US" sz="3300" u="none" strike="noStrike" dirty="0">
                          <a:effectLst/>
                        </a:rPr>
                        <a:t>Molino SAG N° 2</a:t>
                      </a:r>
                      <a:endParaRPr lang="en-US" sz="3300" b="0" i="0" u="none" strike="noStrike" dirty="0">
                        <a:solidFill>
                          <a:srgbClr val="000000"/>
                        </a:solidFill>
                        <a:effectLst/>
                        <a:latin typeface="Arial" panose="020B0604020202020204" pitchFamily="34" charset="0"/>
                      </a:endParaRPr>
                    </a:p>
                  </a:txBody>
                  <a:tcPr marL="28297" marR="28297" marT="28297" marB="0" anchor="b"/>
                </a:tc>
                <a:tc>
                  <a:txBody>
                    <a:bodyPr/>
                    <a:lstStyle/>
                    <a:p>
                      <a:pPr algn="ctr" fontAlgn="b"/>
                      <a:r>
                        <a:rPr lang="en-US" sz="3300" u="none" strike="noStrike" dirty="0">
                          <a:effectLst/>
                        </a:rPr>
                        <a:t>tpd</a:t>
                      </a:r>
                      <a:endParaRPr lang="en-US" sz="3300" b="0" i="0" u="none" strike="noStrike" dirty="0">
                        <a:solidFill>
                          <a:srgbClr val="000000"/>
                        </a:solidFill>
                        <a:effectLst/>
                        <a:latin typeface="Arial" panose="020B0604020202020204" pitchFamily="34" charset="0"/>
                      </a:endParaRPr>
                    </a:p>
                  </a:txBody>
                  <a:tcPr marL="28297" marR="28297" marT="28297" marB="0" anchor="b"/>
                </a:tc>
                <a:tc>
                  <a:txBody>
                    <a:bodyPr/>
                    <a:lstStyle/>
                    <a:p>
                      <a:pPr algn="r" fontAlgn="b"/>
                      <a:r>
                        <a:rPr lang="en-US" sz="3300" u="none" strike="noStrike" dirty="0">
                          <a:effectLst/>
                        </a:rPr>
                        <a:t>64.000</a:t>
                      </a:r>
                      <a:endParaRPr lang="en-US" sz="3300" b="0" i="0" u="none" strike="noStrike" dirty="0">
                        <a:solidFill>
                          <a:srgbClr val="000000"/>
                        </a:solidFill>
                        <a:effectLst/>
                        <a:latin typeface="Arial" panose="020B0604020202020204" pitchFamily="34" charset="0"/>
                      </a:endParaRPr>
                    </a:p>
                  </a:txBody>
                  <a:tcPr marL="28297" marR="28297" marT="28297" marB="0" anchor="b"/>
                </a:tc>
                <a:extLst>
                  <a:ext uri="{0D108BD9-81ED-4DB2-BD59-A6C34878D82A}">
                    <a16:rowId xmlns:a16="http://schemas.microsoft.com/office/drawing/2014/main" val="455317464"/>
                  </a:ext>
                </a:extLst>
              </a:tr>
              <a:tr h="1133023">
                <a:tc>
                  <a:txBody>
                    <a:bodyPr/>
                    <a:lstStyle/>
                    <a:p>
                      <a:pPr algn="l" fontAlgn="b"/>
                      <a:r>
                        <a:rPr lang="en-US" sz="3300" u="none" strike="noStrike">
                          <a:effectLst/>
                        </a:rPr>
                        <a:t>Utilización Molienda SAG-MB</a:t>
                      </a:r>
                      <a:endParaRPr lang="en-US" sz="3300" b="0" i="0" u="none" strike="noStrike">
                        <a:solidFill>
                          <a:srgbClr val="000000"/>
                        </a:solidFill>
                        <a:effectLst/>
                        <a:latin typeface="Arial" panose="020B0604020202020204" pitchFamily="34" charset="0"/>
                      </a:endParaRPr>
                    </a:p>
                  </a:txBody>
                  <a:tcPr marL="28297" marR="28297" marT="28297" marB="0" anchor="b"/>
                </a:tc>
                <a:tc>
                  <a:txBody>
                    <a:bodyPr/>
                    <a:lstStyle/>
                    <a:p>
                      <a:pPr algn="ctr" fontAlgn="b"/>
                      <a:r>
                        <a:rPr lang="en-US" sz="3300" u="none" strike="noStrike">
                          <a:effectLst/>
                        </a:rPr>
                        <a:t>%</a:t>
                      </a:r>
                      <a:endParaRPr lang="en-US" sz="3300" b="0" i="0" u="none" strike="noStrike">
                        <a:solidFill>
                          <a:srgbClr val="000000"/>
                        </a:solidFill>
                        <a:effectLst/>
                        <a:latin typeface="Arial" panose="020B0604020202020204" pitchFamily="34" charset="0"/>
                      </a:endParaRPr>
                    </a:p>
                  </a:txBody>
                  <a:tcPr marL="28297" marR="28297" marT="28297" marB="0" anchor="b"/>
                </a:tc>
                <a:tc>
                  <a:txBody>
                    <a:bodyPr/>
                    <a:lstStyle/>
                    <a:p>
                      <a:pPr algn="r" fontAlgn="b"/>
                      <a:r>
                        <a:rPr lang="en-US" sz="3300" u="none" strike="noStrike">
                          <a:effectLst/>
                        </a:rPr>
                        <a:t>92%</a:t>
                      </a:r>
                      <a:endParaRPr lang="en-US" sz="3300" b="0" i="0" u="none" strike="noStrike">
                        <a:solidFill>
                          <a:srgbClr val="000000"/>
                        </a:solidFill>
                        <a:effectLst/>
                        <a:latin typeface="Arial" panose="020B0604020202020204" pitchFamily="34" charset="0"/>
                      </a:endParaRPr>
                    </a:p>
                  </a:txBody>
                  <a:tcPr marL="28297" marR="28297" marT="28297" marB="0" anchor="b"/>
                </a:tc>
                <a:extLst>
                  <a:ext uri="{0D108BD9-81ED-4DB2-BD59-A6C34878D82A}">
                    <a16:rowId xmlns:a16="http://schemas.microsoft.com/office/drawing/2014/main" val="3125519136"/>
                  </a:ext>
                </a:extLst>
              </a:tr>
              <a:tr h="634991">
                <a:tc>
                  <a:txBody>
                    <a:bodyPr/>
                    <a:lstStyle/>
                    <a:p>
                      <a:pPr algn="l" fontAlgn="b"/>
                      <a:r>
                        <a:rPr lang="en-US" sz="3300" u="none" strike="noStrike">
                          <a:effectLst/>
                        </a:rPr>
                        <a:t>Capacidad nominal</a:t>
                      </a:r>
                      <a:endParaRPr lang="en-US" sz="3300" b="0" i="0" u="none" strike="noStrike">
                        <a:solidFill>
                          <a:srgbClr val="000000"/>
                        </a:solidFill>
                        <a:effectLst/>
                        <a:latin typeface="Arial" panose="020B0604020202020204" pitchFamily="34" charset="0"/>
                      </a:endParaRPr>
                    </a:p>
                  </a:txBody>
                  <a:tcPr marL="28297" marR="28297" marT="28297" marB="0" anchor="b"/>
                </a:tc>
                <a:tc>
                  <a:txBody>
                    <a:bodyPr/>
                    <a:lstStyle/>
                    <a:p>
                      <a:pPr algn="ctr" fontAlgn="b"/>
                      <a:r>
                        <a:rPr lang="en-US" sz="3300" u="none" strike="noStrike">
                          <a:effectLst/>
                        </a:rPr>
                        <a:t>t/h</a:t>
                      </a:r>
                      <a:endParaRPr lang="en-US" sz="3300" b="0" i="0" u="none" strike="noStrike">
                        <a:solidFill>
                          <a:srgbClr val="000000"/>
                        </a:solidFill>
                        <a:effectLst/>
                        <a:latin typeface="Arial" panose="020B0604020202020204" pitchFamily="34" charset="0"/>
                      </a:endParaRPr>
                    </a:p>
                  </a:txBody>
                  <a:tcPr marL="28297" marR="28297" marT="28297" marB="0" anchor="b"/>
                </a:tc>
                <a:tc>
                  <a:txBody>
                    <a:bodyPr/>
                    <a:lstStyle/>
                    <a:p>
                      <a:pPr algn="r" fontAlgn="b"/>
                      <a:r>
                        <a:rPr lang="en-US" sz="3300" u="none" strike="noStrike">
                          <a:effectLst/>
                        </a:rPr>
                        <a:t>2.899</a:t>
                      </a:r>
                      <a:endParaRPr lang="en-US" sz="3300" b="0" i="0" u="none" strike="noStrike">
                        <a:solidFill>
                          <a:srgbClr val="000000"/>
                        </a:solidFill>
                        <a:effectLst/>
                        <a:latin typeface="Arial" panose="020B0604020202020204" pitchFamily="34" charset="0"/>
                      </a:endParaRPr>
                    </a:p>
                  </a:txBody>
                  <a:tcPr marL="28297" marR="28297" marT="28297" marB="0" anchor="b"/>
                </a:tc>
                <a:extLst>
                  <a:ext uri="{0D108BD9-81ED-4DB2-BD59-A6C34878D82A}">
                    <a16:rowId xmlns:a16="http://schemas.microsoft.com/office/drawing/2014/main" val="3585058233"/>
                  </a:ext>
                </a:extLst>
              </a:tr>
              <a:tr h="634991">
                <a:tc>
                  <a:txBody>
                    <a:bodyPr/>
                    <a:lstStyle/>
                    <a:p>
                      <a:pPr algn="l" fontAlgn="b"/>
                      <a:r>
                        <a:rPr lang="en-US" sz="3300" u="none" strike="noStrike">
                          <a:effectLst/>
                        </a:rPr>
                        <a:t>Pebbles</a:t>
                      </a:r>
                      <a:endParaRPr lang="en-US" sz="3300" b="0" i="0" u="none" strike="noStrike">
                        <a:solidFill>
                          <a:srgbClr val="000000"/>
                        </a:solidFill>
                        <a:effectLst/>
                        <a:latin typeface="Arial" panose="020B0604020202020204" pitchFamily="34" charset="0"/>
                      </a:endParaRPr>
                    </a:p>
                  </a:txBody>
                  <a:tcPr marL="28297" marR="28297" marT="28297" marB="0" anchor="b"/>
                </a:tc>
                <a:tc>
                  <a:txBody>
                    <a:bodyPr/>
                    <a:lstStyle/>
                    <a:p>
                      <a:pPr algn="ctr" fontAlgn="b"/>
                      <a:r>
                        <a:rPr lang="en-US" sz="3300" u="none" strike="noStrike">
                          <a:effectLst/>
                        </a:rPr>
                        <a:t>%</a:t>
                      </a:r>
                      <a:endParaRPr lang="en-US" sz="3300" b="0" i="0" u="none" strike="noStrike">
                        <a:solidFill>
                          <a:srgbClr val="000000"/>
                        </a:solidFill>
                        <a:effectLst/>
                        <a:latin typeface="Arial" panose="020B0604020202020204" pitchFamily="34" charset="0"/>
                      </a:endParaRPr>
                    </a:p>
                  </a:txBody>
                  <a:tcPr marL="28297" marR="28297" marT="28297" marB="0" anchor="b"/>
                </a:tc>
                <a:tc>
                  <a:txBody>
                    <a:bodyPr/>
                    <a:lstStyle/>
                    <a:p>
                      <a:pPr algn="r" fontAlgn="b"/>
                      <a:r>
                        <a:rPr lang="en-US" sz="3300" u="none" strike="noStrike">
                          <a:effectLst/>
                        </a:rPr>
                        <a:t>30%</a:t>
                      </a:r>
                      <a:endParaRPr lang="en-US" sz="3300" b="0" i="0" u="none" strike="noStrike">
                        <a:solidFill>
                          <a:srgbClr val="000000"/>
                        </a:solidFill>
                        <a:effectLst/>
                        <a:latin typeface="Arial" panose="020B0604020202020204" pitchFamily="34" charset="0"/>
                      </a:endParaRPr>
                    </a:p>
                  </a:txBody>
                  <a:tcPr marL="28297" marR="28297" marT="28297" marB="0" anchor="b"/>
                </a:tc>
                <a:extLst>
                  <a:ext uri="{0D108BD9-81ED-4DB2-BD59-A6C34878D82A}">
                    <a16:rowId xmlns:a16="http://schemas.microsoft.com/office/drawing/2014/main" val="1031512349"/>
                  </a:ext>
                </a:extLst>
              </a:tr>
              <a:tr h="634991">
                <a:tc>
                  <a:txBody>
                    <a:bodyPr/>
                    <a:lstStyle/>
                    <a:p>
                      <a:pPr algn="l" fontAlgn="b"/>
                      <a:r>
                        <a:rPr lang="en-US" sz="3300" u="none" strike="noStrike">
                          <a:effectLst/>
                        </a:rPr>
                        <a:t>Pebbles</a:t>
                      </a:r>
                      <a:endParaRPr lang="en-US" sz="3300" b="0" i="0" u="none" strike="noStrike">
                        <a:solidFill>
                          <a:srgbClr val="000000"/>
                        </a:solidFill>
                        <a:effectLst/>
                        <a:latin typeface="Arial" panose="020B0604020202020204" pitchFamily="34" charset="0"/>
                      </a:endParaRPr>
                    </a:p>
                  </a:txBody>
                  <a:tcPr marL="28297" marR="28297" marT="28297" marB="0" anchor="b"/>
                </a:tc>
                <a:tc>
                  <a:txBody>
                    <a:bodyPr/>
                    <a:lstStyle/>
                    <a:p>
                      <a:pPr algn="ctr" fontAlgn="b"/>
                      <a:r>
                        <a:rPr lang="en-US" sz="3300" u="none" strike="noStrike">
                          <a:effectLst/>
                        </a:rPr>
                        <a:t>t/h</a:t>
                      </a:r>
                      <a:endParaRPr lang="en-US" sz="3300" b="0" i="0" u="none" strike="noStrike">
                        <a:solidFill>
                          <a:srgbClr val="000000"/>
                        </a:solidFill>
                        <a:effectLst/>
                        <a:latin typeface="Arial" panose="020B0604020202020204" pitchFamily="34" charset="0"/>
                      </a:endParaRPr>
                    </a:p>
                  </a:txBody>
                  <a:tcPr marL="28297" marR="28297" marT="28297" marB="0" anchor="b"/>
                </a:tc>
                <a:tc>
                  <a:txBody>
                    <a:bodyPr/>
                    <a:lstStyle/>
                    <a:p>
                      <a:pPr algn="r" fontAlgn="b"/>
                      <a:r>
                        <a:rPr lang="en-US" sz="3300" u="none" strike="noStrike" dirty="0">
                          <a:effectLst/>
                        </a:rPr>
                        <a:t>870</a:t>
                      </a:r>
                      <a:endParaRPr lang="en-US" sz="3300" b="0" i="0" u="none" strike="noStrike" dirty="0">
                        <a:solidFill>
                          <a:srgbClr val="000000"/>
                        </a:solidFill>
                        <a:effectLst/>
                        <a:latin typeface="Arial" panose="020B0604020202020204" pitchFamily="34" charset="0"/>
                      </a:endParaRPr>
                    </a:p>
                  </a:txBody>
                  <a:tcPr marL="28297" marR="28297" marT="28297" marB="0" anchor="b"/>
                </a:tc>
                <a:extLst>
                  <a:ext uri="{0D108BD9-81ED-4DB2-BD59-A6C34878D82A}">
                    <a16:rowId xmlns:a16="http://schemas.microsoft.com/office/drawing/2014/main" val="4257624823"/>
                  </a:ext>
                </a:extLst>
              </a:tr>
            </a:tbl>
          </a:graphicData>
        </a:graphic>
      </p:graphicFrame>
    </p:spTree>
    <p:extLst>
      <p:ext uri="{BB962C8B-B14F-4D97-AF65-F5344CB8AC3E}">
        <p14:creationId xmlns:p14="http://schemas.microsoft.com/office/powerpoint/2010/main" val="25788738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Freeform: Shape 21">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4" name="Rectangle 23">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189E45D4-9DEB-4D46-BF60-6AA2183B1677}"/>
              </a:ext>
            </a:extLst>
          </p:cNvPr>
          <p:cNvSpPr>
            <a:spLocks noGrp="1"/>
          </p:cNvSpPr>
          <p:nvPr>
            <p:ph type="title"/>
          </p:nvPr>
        </p:nvSpPr>
        <p:spPr>
          <a:xfrm>
            <a:off x="586478" y="1683756"/>
            <a:ext cx="3115265" cy="2396359"/>
          </a:xfrm>
        </p:spPr>
        <p:txBody>
          <a:bodyPr vert="horz" lIns="91440" tIns="45720" rIns="91440" bIns="45720" rtlCol="0" anchor="b">
            <a:normAutofit/>
          </a:bodyPr>
          <a:lstStyle/>
          <a:p>
            <a:pPr algn="r"/>
            <a:r>
              <a:rPr lang="es-ES" sz="4000" kern="1200">
                <a:solidFill>
                  <a:srgbClr val="FFFFFF"/>
                </a:solidFill>
                <a:latin typeface="+mj-lt"/>
                <a:ea typeface="+mj-ea"/>
                <a:cs typeface="+mj-cs"/>
              </a:rPr>
              <a:t>Capacidades Estimadas MP1000</a:t>
            </a:r>
            <a:endParaRPr lang="en-US" sz="4000" kern="1200">
              <a:solidFill>
                <a:srgbClr val="FFFFFF"/>
              </a:solidFill>
              <a:latin typeface="+mj-lt"/>
              <a:ea typeface="+mj-ea"/>
              <a:cs typeface="+mj-cs"/>
            </a:endParaRPr>
          </a:p>
        </p:txBody>
      </p:sp>
      <p:graphicFrame>
        <p:nvGraphicFramePr>
          <p:cNvPr id="4" name="Marcador de contenido 3">
            <a:extLst>
              <a:ext uri="{FF2B5EF4-FFF2-40B4-BE49-F238E27FC236}">
                <a16:creationId xmlns:a16="http://schemas.microsoft.com/office/drawing/2014/main" id="{10489BD4-104F-4B99-A853-346214925BCA}"/>
              </a:ext>
            </a:extLst>
          </p:cNvPr>
          <p:cNvGraphicFramePr>
            <a:graphicFrameLocks noGrp="1"/>
          </p:cNvGraphicFramePr>
          <p:nvPr>
            <p:ph idx="1"/>
            <p:extLst>
              <p:ext uri="{D42A27DB-BD31-4B8C-83A1-F6EECF244321}">
                <p14:modId xmlns:p14="http://schemas.microsoft.com/office/powerpoint/2010/main" val="1931675635"/>
              </p:ext>
            </p:extLst>
          </p:nvPr>
        </p:nvGraphicFramePr>
        <p:xfrm>
          <a:off x="4905052" y="1167767"/>
          <a:ext cx="6666834" cy="4619267"/>
        </p:xfrm>
        <a:graphic>
          <a:graphicData uri="http://schemas.openxmlformats.org/drawingml/2006/table">
            <a:tbl>
              <a:tblPr firstRow="1" bandRow="1">
                <a:tableStyleId>{5C22544A-7EE6-4342-B048-85BDC9FD1C3A}</a:tableStyleId>
              </a:tblPr>
              <a:tblGrid>
                <a:gridCol w="2274667">
                  <a:extLst>
                    <a:ext uri="{9D8B030D-6E8A-4147-A177-3AD203B41FA5}">
                      <a16:colId xmlns:a16="http://schemas.microsoft.com/office/drawing/2014/main" val="1931267582"/>
                    </a:ext>
                  </a:extLst>
                </a:gridCol>
                <a:gridCol w="1300982">
                  <a:extLst>
                    <a:ext uri="{9D8B030D-6E8A-4147-A177-3AD203B41FA5}">
                      <a16:colId xmlns:a16="http://schemas.microsoft.com/office/drawing/2014/main" val="1503792610"/>
                    </a:ext>
                  </a:extLst>
                </a:gridCol>
                <a:gridCol w="1355642">
                  <a:extLst>
                    <a:ext uri="{9D8B030D-6E8A-4147-A177-3AD203B41FA5}">
                      <a16:colId xmlns:a16="http://schemas.microsoft.com/office/drawing/2014/main" val="2831833259"/>
                    </a:ext>
                  </a:extLst>
                </a:gridCol>
                <a:gridCol w="1735543">
                  <a:extLst>
                    <a:ext uri="{9D8B030D-6E8A-4147-A177-3AD203B41FA5}">
                      <a16:colId xmlns:a16="http://schemas.microsoft.com/office/drawing/2014/main" val="2338077084"/>
                    </a:ext>
                  </a:extLst>
                </a:gridCol>
              </a:tblGrid>
              <a:tr h="516841">
                <a:tc>
                  <a:txBody>
                    <a:bodyPr/>
                    <a:lstStyle/>
                    <a:p>
                      <a:pPr algn="l" fontAlgn="b"/>
                      <a:r>
                        <a:rPr lang="en-US" sz="3000" u="none" strike="noStrike">
                          <a:effectLst/>
                        </a:rPr>
                        <a:t>MP1000</a:t>
                      </a:r>
                      <a:endParaRPr lang="en-US" sz="3000" b="0" i="0" u="none" strike="noStrike">
                        <a:solidFill>
                          <a:srgbClr val="000000"/>
                        </a:solidFill>
                        <a:effectLst/>
                        <a:latin typeface="Arial" panose="020B0604020202020204" pitchFamily="34" charset="0"/>
                      </a:endParaRPr>
                    </a:p>
                  </a:txBody>
                  <a:tcPr marL="25848" marR="25848" marT="25848" marB="0" anchor="b"/>
                </a:tc>
                <a:tc>
                  <a:txBody>
                    <a:bodyPr/>
                    <a:lstStyle/>
                    <a:p>
                      <a:pPr algn="l" fontAlgn="b"/>
                      <a:endParaRPr lang="en-US" sz="3000" b="0" i="0" u="none" strike="noStrike">
                        <a:solidFill>
                          <a:srgbClr val="000000"/>
                        </a:solidFill>
                        <a:effectLst/>
                        <a:latin typeface="Arial" panose="020B0604020202020204" pitchFamily="34" charset="0"/>
                      </a:endParaRPr>
                    </a:p>
                  </a:txBody>
                  <a:tcPr marL="25848" marR="25848" marT="25848" marB="0" anchor="b"/>
                </a:tc>
                <a:tc>
                  <a:txBody>
                    <a:bodyPr/>
                    <a:lstStyle/>
                    <a:p>
                      <a:pPr algn="l" fontAlgn="b"/>
                      <a:endParaRPr lang="en-US" sz="3000" b="0" i="0" u="none" strike="noStrike">
                        <a:solidFill>
                          <a:srgbClr val="000000"/>
                        </a:solidFill>
                        <a:effectLst/>
                        <a:latin typeface="Arial" panose="020B0604020202020204" pitchFamily="34" charset="0"/>
                      </a:endParaRPr>
                    </a:p>
                  </a:txBody>
                  <a:tcPr marL="25848" marR="25848" marT="25848" marB="0" anchor="b"/>
                </a:tc>
                <a:tc>
                  <a:txBody>
                    <a:bodyPr/>
                    <a:lstStyle/>
                    <a:p>
                      <a:pPr algn="l" fontAlgn="b"/>
                      <a:endParaRPr lang="en-US" sz="3000" b="0" i="0" u="none" strike="noStrike">
                        <a:solidFill>
                          <a:srgbClr val="000000"/>
                        </a:solidFill>
                        <a:effectLst/>
                        <a:latin typeface="Arial" panose="020B0604020202020204" pitchFamily="34" charset="0"/>
                      </a:endParaRPr>
                    </a:p>
                  </a:txBody>
                  <a:tcPr marL="25848" marR="25848" marT="25848" marB="0" anchor="b"/>
                </a:tc>
                <a:extLst>
                  <a:ext uri="{0D108BD9-81ED-4DB2-BD59-A6C34878D82A}">
                    <a16:rowId xmlns:a16="http://schemas.microsoft.com/office/drawing/2014/main" val="2386972050"/>
                  </a:ext>
                </a:extLst>
              </a:tr>
              <a:tr h="484539">
                <a:tc>
                  <a:txBody>
                    <a:bodyPr/>
                    <a:lstStyle/>
                    <a:p>
                      <a:pPr algn="ctr" fontAlgn="b"/>
                      <a:r>
                        <a:rPr lang="en-US" sz="2800" u="none" strike="noStrike">
                          <a:effectLst/>
                        </a:rPr>
                        <a:t>CSS</a:t>
                      </a:r>
                      <a:endParaRPr lang="en-US" sz="2800" b="1" i="0" u="none" strike="noStrike">
                        <a:solidFill>
                          <a:srgbClr val="FFFFFF"/>
                        </a:solidFill>
                        <a:effectLst/>
                        <a:latin typeface="Arial" panose="020B0604020202020204" pitchFamily="34" charset="0"/>
                      </a:endParaRPr>
                    </a:p>
                  </a:txBody>
                  <a:tcPr marL="25848" marR="25848" marT="25848" marB="0" anchor="b"/>
                </a:tc>
                <a:tc>
                  <a:txBody>
                    <a:bodyPr/>
                    <a:lstStyle/>
                    <a:p>
                      <a:pPr algn="ctr" fontAlgn="b"/>
                      <a:r>
                        <a:rPr lang="en-US" sz="2800" u="none" strike="noStrike">
                          <a:effectLst/>
                        </a:rPr>
                        <a:t>Min</a:t>
                      </a:r>
                      <a:endParaRPr lang="en-US" sz="2800" b="1" i="0" u="none" strike="noStrike">
                        <a:solidFill>
                          <a:srgbClr val="FFFFFF"/>
                        </a:solidFill>
                        <a:effectLst/>
                        <a:latin typeface="Arial" panose="020B0604020202020204" pitchFamily="34" charset="0"/>
                      </a:endParaRPr>
                    </a:p>
                  </a:txBody>
                  <a:tcPr marL="25848" marR="25848" marT="25848" marB="0" anchor="b"/>
                </a:tc>
                <a:tc>
                  <a:txBody>
                    <a:bodyPr/>
                    <a:lstStyle/>
                    <a:p>
                      <a:pPr algn="ctr" fontAlgn="b"/>
                      <a:r>
                        <a:rPr lang="en-US" sz="2800" u="none" strike="noStrike">
                          <a:effectLst/>
                        </a:rPr>
                        <a:t>Max</a:t>
                      </a:r>
                      <a:endParaRPr lang="en-US" sz="2800" b="1" i="0" u="none" strike="noStrike">
                        <a:solidFill>
                          <a:srgbClr val="FFFFFF"/>
                        </a:solidFill>
                        <a:effectLst/>
                        <a:latin typeface="Arial" panose="020B0604020202020204" pitchFamily="34" charset="0"/>
                      </a:endParaRPr>
                    </a:p>
                  </a:txBody>
                  <a:tcPr marL="25848" marR="25848" marT="25848" marB="0" anchor="b"/>
                </a:tc>
                <a:tc>
                  <a:txBody>
                    <a:bodyPr/>
                    <a:lstStyle/>
                    <a:p>
                      <a:pPr algn="ctr" fontAlgn="b"/>
                      <a:r>
                        <a:rPr lang="en-US" sz="2800" u="none" strike="noStrike">
                          <a:effectLst/>
                        </a:rPr>
                        <a:t>Prom.</a:t>
                      </a:r>
                      <a:endParaRPr lang="en-US" sz="2800" b="1" i="0" u="none" strike="noStrike">
                        <a:solidFill>
                          <a:srgbClr val="FFFFFF"/>
                        </a:solidFill>
                        <a:effectLst/>
                        <a:latin typeface="Arial" panose="020B0604020202020204" pitchFamily="34" charset="0"/>
                      </a:endParaRPr>
                    </a:p>
                  </a:txBody>
                  <a:tcPr marL="25848" marR="25848" marT="25848" marB="0" anchor="b"/>
                </a:tc>
                <a:extLst>
                  <a:ext uri="{0D108BD9-81ED-4DB2-BD59-A6C34878D82A}">
                    <a16:rowId xmlns:a16="http://schemas.microsoft.com/office/drawing/2014/main" val="126692390"/>
                  </a:ext>
                </a:extLst>
              </a:tr>
              <a:tr h="516841">
                <a:tc>
                  <a:txBody>
                    <a:bodyPr/>
                    <a:lstStyle/>
                    <a:p>
                      <a:pPr algn="ctr" fontAlgn="b"/>
                      <a:r>
                        <a:rPr lang="en-US" sz="3000" u="none" strike="noStrike">
                          <a:effectLst/>
                        </a:rPr>
                        <a:t>mm</a:t>
                      </a:r>
                      <a:endParaRPr lang="en-US" sz="3000" b="0" i="0" u="none" strike="noStrike">
                        <a:solidFill>
                          <a:srgbClr val="000000"/>
                        </a:solidFill>
                        <a:effectLst/>
                        <a:latin typeface="Arial" panose="020B0604020202020204" pitchFamily="34" charset="0"/>
                      </a:endParaRPr>
                    </a:p>
                  </a:txBody>
                  <a:tcPr marL="25848" marR="25848" marT="25848" marB="0" anchor="b"/>
                </a:tc>
                <a:tc>
                  <a:txBody>
                    <a:bodyPr/>
                    <a:lstStyle/>
                    <a:p>
                      <a:pPr algn="ctr" fontAlgn="b"/>
                      <a:r>
                        <a:rPr lang="en-US" sz="3000" u="none" strike="noStrike">
                          <a:effectLst/>
                        </a:rPr>
                        <a:t>t/h</a:t>
                      </a:r>
                      <a:endParaRPr lang="en-US" sz="3000" b="0" i="0" u="none" strike="noStrike">
                        <a:solidFill>
                          <a:srgbClr val="000000"/>
                        </a:solidFill>
                        <a:effectLst/>
                        <a:latin typeface="Arial" panose="020B0604020202020204" pitchFamily="34" charset="0"/>
                      </a:endParaRPr>
                    </a:p>
                  </a:txBody>
                  <a:tcPr marL="25848" marR="25848" marT="25848" marB="0" anchor="b"/>
                </a:tc>
                <a:tc>
                  <a:txBody>
                    <a:bodyPr/>
                    <a:lstStyle/>
                    <a:p>
                      <a:pPr algn="ctr" fontAlgn="b"/>
                      <a:r>
                        <a:rPr lang="en-US" sz="3000" u="none" strike="noStrike">
                          <a:effectLst/>
                        </a:rPr>
                        <a:t>t/h</a:t>
                      </a:r>
                      <a:endParaRPr lang="en-US" sz="3000" b="0" i="0" u="none" strike="noStrike">
                        <a:solidFill>
                          <a:srgbClr val="000000"/>
                        </a:solidFill>
                        <a:effectLst/>
                        <a:latin typeface="Arial" panose="020B0604020202020204" pitchFamily="34" charset="0"/>
                      </a:endParaRPr>
                    </a:p>
                  </a:txBody>
                  <a:tcPr marL="25848" marR="25848" marT="25848" marB="0" anchor="b"/>
                </a:tc>
                <a:tc>
                  <a:txBody>
                    <a:bodyPr/>
                    <a:lstStyle/>
                    <a:p>
                      <a:pPr algn="ctr" fontAlgn="b"/>
                      <a:r>
                        <a:rPr lang="en-US" sz="3000" u="none" strike="noStrike">
                          <a:effectLst/>
                        </a:rPr>
                        <a:t>t/h</a:t>
                      </a:r>
                      <a:endParaRPr lang="en-US" sz="3000" b="0" i="0" u="none" strike="noStrike">
                        <a:solidFill>
                          <a:srgbClr val="000000"/>
                        </a:solidFill>
                        <a:effectLst/>
                        <a:latin typeface="Arial" panose="020B0604020202020204" pitchFamily="34" charset="0"/>
                      </a:endParaRPr>
                    </a:p>
                  </a:txBody>
                  <a:tcPr marL="25848" marR="25848" marT="25848" marB="0" anchor="b"/>
                </a:tc>
                <a:extLst>
                  <a:ext uri="{0D108BD9-81ED-4DB2-BD59-A6C34878D82A}">
                    <a16:rowId xmlns:a16="http://schemas.microsoft.com/office/drawing/2014/main" val="1165347342"/>
                  </a:ext>
                </a:extLst>
              </a:tr>
              <a:tr h="516841">
                <a:tc>
                  <a:txBody>
                    <a:bodyPr/>
                    <a:lstStyle/>
                    <a:p>
                      <a:pPr algn="ctr" fontAlgn="b"/>
                      <a:r>
                        <a:rPr lang="en-US" sz="3000" u="none" strike="noStrike">
                          <a:effectLst/>
                        </a:rPr>
                        <a:t>15</a:t>
                      </a:r>
                      <a:endParaRPr lang="en-US" sz="3000" b="0" i="0" u="none" strike="noStrike">
                        <a:solidFill>
                          <a:srgbClr val="000000"/>
                        </a:solidFill>
                        <a:effectLst/>
                        <a:latin typeface="Arial" panose="020B0604020202020204" pitchFamily="34" charset="0"/>
                      </a:endParaRPr>
                    </a:p>
                  </a:txBody>
                  <a:tcPr marL="25848" marR="25848" marT="25848" marB="0" anchor="b"/>
                </a:tc>
                <a:tc>
                  <a:txBody>
                    <a:bodyPr/>
                    <a:lstStyle/>
                    <a:p>
                      <a:pPr algn="ctr" fontAlgn="b"/>
                      <a:r>
                        <a:rPr lang="en-US" sz="3000" u="none" strike="noStrike">
                          <a:effectLst/>
                        </a:rPr>
                        <a:t>645</a:t>
                      </a:r>
                      <a:endParaRPr lang="en-US" sz="3000" b="0" i="0" u="none" strike="noStrike">
                        <a:solidFill>
                          <a:srgbClr val="000000"/>
                        </a:solidFill>
                        <a:effectLst/>
                        <a:latin typeface="Arial" panose="020B0604020202020204" pitchFamily="34" charset="0"/>
                      </a:endParaRPr>
                    </a:p>
                  </a:txBody>
                  <a:tcPr marL="25848" marR="25848" marT="25848" marB="0" anchor="b"/>
                </a:tc>
                <a:tc>
                  <a:txBody>
                    <a:bodyPr/>
                    <a:lstStyle/>
                    <a:p>
                      <a:pPr algn="ctr" fontAlgn="b"/>
                      <a:r>
                        <a:rPr lang="en-US" sz="3000" u="none" strike="noStrike">
                          <a:effectLst/>
                        </a:rPr>
                        <a:t>790</a:t>
                      </a:r>
                      <a:endParaRPr lang="en-US" sz="3000" b="0" i="0" u="none" strike="noStrike">
                        <a:solidFill>
                          <a:srgbClr val="000000"/>
                        </a:solidFill>
                        <a:effectLst/>
                        <a:latin typeface="Arial" panose="020B0604020202020204" pitchFamily="34" charset="0"/>
                      </a:endParaRPr>
                    </a:p>
                  </a:txBody>
                  <a:tcPr marL="25848" marR="25848" marT="25848" marB="0" anchor="b"/>
                </a:tc>
                <a:tc>
                  <a:txBody>
                    <a:bodyPr/>
                    <a:lstStyle/>
                    <a:p>
                      <a:pPr algn="ctr" fontAlgn="b"/>
                      <a:r>
                        <a:rPr lang="en-US" sz="3000" u="none" strike="noStrike">
                          <a:effectLst/>
                        </a:rPr>
                        <a:t>717</a:t>
                      </a:r>
                      <a:endParaRPr lang="en-US" sz="3000" b="0" i="0" u="none" strike="noStrike">
                        <a:solidFill>
                          <a:srgbClr val="000000"/>
                        </a:solidFill>
                        <a:effectLst/>
                        <a:latin typeface="Arial" panose="020B0604020202020204" pitchFamily="34" charset="0"/>
                      </a:endParaRPr>
                    </a:p>
                  </a:txBody>
                  <a:tcPr marL="25848" marR="25848" marT="25848" marB="0" anchor="b"/>
                </a:tc>
                <a:extLst>
                  <a:ext uri="{0D108BD9-81ED-4DB2-BD59-A6C34878D82A}">
                    <a16:rowId xmlns:a16="http://schemas.microsoft.com/office/drawing/2014/main" val="1675837212"/>
                  </a:ext>
                </a:extLst>
              </a:tr>
              <a:tr h="516841">
                <a:tc>
                  <a:txBody>
                    <a:bodyPr/>
                    <a:lstStyle/>
                    <a:p>
                      <a:pPr algn="ctr" fontAlgn="b"/>
                      <a:r>
                        <a:rPr lang="en-US" sz="3000" u="none" strike="noStrike">
                          <a:effectLst/>
                        </a:rPr>
                        <a:t>16</a:t>
                      </a:r>
                      <a:endParaRPr lang="en-US" sz="3000" b="0" i="0" u="none" strike="noStrike">
                        <a:solidFill>
                          <a:srgbClr val="000000"/>
                        </a:solidFill>
                        <a:effectLst/>
                        <a:latin typeface="Arial" panose="020B0604020202020204" pitchFamily="34" charset="0"/>
                      </a:endParaRPr>
                    </a:p>
                  </a:txBody>
                  <a:tcPr marL="25848" marR="25848" marT="25848" marB="0" anchor="b"/>
                </a:tc>
                <a:tc>
                  <a:txBody>
                    <a:bodyPr/>
                    <a:lstStyle/>
                    <a:p>
                      <a:pPr algn="ctr" fontAlgn="b"/>
                      <a:r>
                        <a:rPr lang="en-US" sz="3000" u="none" strike="noStrike">
                          <a:effectLst/>
                        </a:rPr>
                        <a:t>670</a:t>
                      </a:r>
                      <a:endParaRPr lang="en-US" sz="3000" b="0" i="0" u="none" strike="noStrike">
                        <a:solidFill>
                          <a:srgbClr val="000000"/>
                        </a:solidFill>
                        <a:effectLst/>
                        <a:latin typeface="Arial" panose="020B0604020202020204" pitchFamily="34" charset="0"/>
                      </a:endParaRPr>
                    </a:p>
                  </a:txBody>
                  <a:tcPr marL="25848" marR="25848" marT="25848" marB="0" anchor="b"/>
                </a:tc>
                <a:tc>
                  <a:txBody>
                    <a:bodyPr/>
                    <a:lstStyle/>
                    <a:p>
                      <a:pPr algn="ctr" fontAlgn="b"/>
                      <a:r>
                        <a:rPr lang="en-US" sz="3000" u="none" strike="noStrike">
                          <a:effectLst/>
                        </a:rPr>
                        <a:t>825</a:t>
                      </a:r>
                      <a:endParaRPr lang="en-US" sz="3000" b="0" i="0" u="none" strike="noStrike">
                        <a:solidFill>
                          <a:srgbClr val="000000"/>
                        </a:solidFill>
                        <a:effectLst/>
                        <a:latin typeface="Arial" panose="020B0604020202020204" pitchFamily="34" charset="0"/>
                      </a:endParaRPr>
                    </a:p>
                  </a:txBody>
                  <a:tcPr marL="25848" marR="25848" marT="25848" marB="0" anchor="b"/>
                </a:tc>
                <a:tc>
                  <a:txBody>
                    <a:bodyPr/>
                    <a:lstStyle/>
                    <a:p>
                      <a:pPr algn="ctr" fontAlgn="b"/>
                      <a:r>
                        <a:rPr lang="en-US" sz="3000" u="none" strike="noStrike">
                          <a:effectLst/>
                        </a:rPr>
                        <a:t>747</a:t>
                      </a:r>
                      <a:endParaRPr lang="en-US" sz="3000" b="0" i="0" u="none" strike="noStrike">
                        <a:solidFill>
                          <a:srgbClr val="000000"/>
                        </a:solidFill>
                        <a:effectLst/>
                        <a:latin typeface="Arial" panose="020B0604020202020204" pitchFamily="34" charset="0"/>
                      </a:endParaRPr>
                    </a:p>
                  </a:txBody>
                  <a:tcPr marL="25848" marR="25848" marT="25848" marB="0" anchor="b"/>
                </a:tc>
                <a:extLst>
                  <a:ext uri="{0D108BD9-81ED-4DB2-BD59-A6C34878D82A}">
                    <a16:rowId xmlns:a16="http://schemas.microsoft.com/office/drawing/2014/main" val="2331848772"/>
                  </a:ext>
                </a:extLst>
              </a:tr>
              <a:tr h="516841">
                <a:tc>
                  <a:txBody>
                    <a:bodyPr/>
                    <a:lstStyle/>
                    <a:p>
                      <a:pPr algn="ctr" fontAlgn="b"/>
                      <a:r>
                        <a:rPr lang="en-US" sz="3000" u="none" strike="noStrike">
                          <a:effectLst/>
                        </a:rPr>
                        <a:t>17</a:t>
                      </a:r>
                      <a:endParaRPr lang="en-US" sz="3000" b="0" i="0" u="none" strike="noStrike">
                        <a:solidFill>
                          <a:srgbClr val="000000"/>
                        </a:solidFill>
                        <a:effectLst/>
                        <a:latin typeface="Arial" panose="020B0604020202020204" pitchFamily="34" charset="0"/>
                      </a:endParaRPr>
                    </a:p>
                  </a:txBody>
                  <a:tcPr marL="25848" marR="25848" marT="25848" marB="0" anchor="b"/>
                </a:tc>
                <a:tc>
                  <a:txBody>
                    <a:bodyPr/>
                    <a:lstStyle/>
                    <a:p>
                      <a:pPr algn="ctr" fontAlgn="b"/>
                      <a:r>
                        <a:rPr lang="en-US" sz="3000" u="none" strike="noStrike">
                          <a:effectLst/>
                        </a:rPr>
                        <a:t>695</a:t>
                      </a:r>
                      <a:endParaRPr lang="en-US" sz="3000" b="0" i="0" u="none" strike="noStrike">
                        <a:solidFill>
                          <a:srgbClr val="000000"/>
                        </a:solidFill>
                        <a:effectLst/>
                        <a:latin typeface="Arial" panose="020B0604020202020204" pitchFamily="34" charset="0"/>
                      </a:endParaRPr>
                    </a:p>
                  </a:txBody>
                  <a:tcPr marL="25848" marR="25848" marT="25848" marB="0" anchor="b"/>
                </a:tc>
                <a:tc>
                  <a:txBody>
                    <a:bodyPr/>
                    <a:lstStyle/>
                    <a:p>
                      <a:pPr algn="ctr" fontAlgn="b"/>
                      <a:r>
                        <a:rPr lang="en-US" sz="3000" u="none" strike="noStrike">
                          <a:effectLst/>
                        </a:rPr>
                        <a:t>861</a:t>
                      </a:r>
                      <a:endParaRPr lang="en-US" sz="3000" b="0" i="0" u="none" strike="noStrike">
                        <a:solidFill>
                          <a:srgbClr val="000000"/>
                        </a:solidFill>
                        <a:effectLst/>
                        <a:latin typeface="Arial" panose="020B0604020202020204" pitchFamily="34" charset="0"/>
                      </a:endParaRPr>
                    </a:p>
                  </a:txBody>
                  <a:tcPr marL="25848" marR="25848" marT="25848" marB="0" anchor="b"/>
                </a:tc>
                <a:tc>
                  <a:txBody>
                    <a:bodyPr/>
                    <a:lstStyle/>
                    <a:p>
                      <a:pPr algn="ctr" fontAlgn="b"/>
                      <a:r>
                        <a:rPr lang="en-US" sz="3000" u="none" strike="noStrike">
                          <a:effectLst/>
                        </a:rPr>
                        <a:t>778</a:t>
                      </a:r>
                      <a:endParaRPr lang="en-US" sz="3000" b="0" i="0" u="none" strike="noStrike">
                        <a:solidFill>
                          <a:srgbClr val="000000"/>
                        </a:solidFill>
                        <a:effectLst/>
                        <a:latin typeface="Arial" panose="020B0604020202020204" pitchFamily="34" charset="0"/>
                      </a:endParaRPr>
                    </a:p>
                  </a:txBody>
                  <a:tcPr marL="25848" marR="25848" marT="25848" marB="0" anchor="b"/>
                </a:tc>
                <a:extLst>
                  <a:ext uri="{0D108BD9-81ED-4DB2-BD59-A6C34878D82A}">
                    <a16:rowId xmlns:a16="http://schemas.microsoft.com/office/drawing/2014/main" val="1361353474"/>
                  </a:ext>
                </a:extLst>
              </a:tr>
              <a:tr h="516841">
                <a:tc>
                  <a:txBody>
                    <a:bodyPr/>
                    <a:lstStyle/>
                    <a:p>
                      <a:pPr algn="ctr" fontAlgn="b"/>
                      <a:r>
                        <a:rPr lang="en-US" sz="3000" u="none" strike="noStrike">
                          <a:effectLst/>
                        </a:rPr>
                        <a:t>18</a:t>
                      </a:r>
                      <a:endParaRPr lang="en-US" sz="3000" b="0" i="0" u="none" strike="noStrike">
                        <a:solidFill>
                          <a:srgbClr val="000000"/>
                        </a:solidFill>
                        <a:effectLst/>
                        <a:latin typeface="Arial" panose="020B0604020202020204" pitchFamily="34" charset="0"/>
                      </a:endParaRPr>
                    </a:p>
                  </a:txBody>
                  <a:tcPr marL="25848" marR="25848" marT="25848" marB="0" anchor="b"/>
                </a:tc>
                <a:tc>
                  <a:txBody>
                    <a:bodyPr/>
                    <a:lstStyle/>
                    <a:p>
                      <a:pPr algn="ctr" fontAlgn="b"/>
                      <a:r>
                        <a:rPr lang="en-US" sz="3000" u="none" strike="noStrike">
                          <a:effectLst/>
                        </a:rPr>
                        <a:t>721</a:t>
                      </a:r>
                      <a:endParaRPr lang="en-US" sz="3000" b="0" i="0" u="none" strike="noStrike">
                        <a:solidFill>
                          <a:srgbClr val="000000"/>
                        </a:solidFill>
                        <a:effectLst/>
                        <a:latin typeface="Arial" panose="020B0604020202020204" pitchFamily="34" charset="0"/>
                      </a:endParaRPr>
                    </a:p>
                  </a:txBody>
                  <a:tcPr marL="25848" marR="25848" marT="25848" marB="0" anchor="b"/>
                </a:tc>
                <a:tc>
                  <a:txBody>
                    <a:bodyPr/>
                    <a:lstStyle/>
                    <a:p>
                      <a:pPr algn="ctr" fontAlgn="b"/>
                      <a:r>
                        <a:rPr lang="en-US" sz="3000" u="none" strike="noStrike">
                          <a:effectLst/>
                        </a:rPr>
                        <a:t>897</a:t>
                      </a:r>
                      <a:endParaRPr lang="en-US" sz="3000" b="0" i="0" u="none" strike="noStrike">
                        <a:solidFill>
                          <a:srgbClr val="000000"/>
                        </a:solidFill>
                        <a:effectLst/>
                        <a:latin typeface="Arial" panose="020B0604020202020204" pitchFamily="34" charset="0"/>
                      </a:endParaRPr>
                    </a:p>
                  </a:txBody>
                  <a:tcPr marL="25848" marR="25848" marT="25848" marB="0" anchor="b"/>
                </a:tc>
                <a:tc>
                  <a:txBody>
                    <a:bodyPr/>
                    <a:lstStyle/>
                    <a:p>
                      <a:pPr algn="ctr" fontAlgn="b"/>
                      <a:r>
                        <a:rPr lang="en-US" sz="3000" u="none" strike="noStrike">
                          <a:effectLst/>
                        </a:rPr>
                        <a:t>809</a:t>
                      </a:r>
                      <a:endParaRPr lang="en-US" sz="3000" b="0" i="0" u="none" strike="noStrike">
                        <a:solidFill>
                          <a:srgbClr val="000000"/>
                        </a:solidFill>
                        <a:effectLst/>
                        <a:latin typeface="Arial" panose="020B0604020202020204" pitchFamily="34" charset="0"/>
                      </a:endParaRPr>
                    </a:p>
                  </a:txBody>
                  <a:tcPr marL="25848" marR="25848" marT="25848" marB="0" anchor="b"/>
                </a:tc>
                <a:extLst>
                  <a:ext uri="{0D108BD9-81ED-4DB2-BD59-A6C34878D82A}">
                    <a16:rowId xmlns:a16="http://schemas.microsoft.com/office/drawing/2014/main" val="751448998"/>
                  </a:ext>
                </a:extLst>
              </a:tr>
              <a:tr h="516841">
                <a:tc>
                  <a:txBody>
                    <a:bodyPr/>
                    <a:lstStyle/>
                    <a:p>
                      <a:pPr algn="ctr" fontAlgn="b"/>
                      <a:r>
                        <a:rPr lang="en-US" sz="3000" u="none" strike="noStrike">
                          <a:effectLst/>
                        </a:rPr>
                        <a:t>19</a:t>
                      </a:r>
                      <a:endParaRPr lang="en-US" sz="3000" b="0" i="0" u="none" strike="noStrike">
                        <a:solidFill>
                          <a:srgbClr val="000000"/>
                        </a:solidFill>
                        <a:effectLst/>
                        <a:latin typeface="Arial" panose="020B0604020202020204" pitchFamily="34" charset="0"/>
                      </a:endParaRPr>
                    </a:p>
                  </a:txBody>
                  <a:tcPr marL="25848" marR="25848" marT="25848" marB="0" anchor="b"/>
                </a:tc>
                <a:tc>
                  <a:txBody>
                    <a:bodyPr/>
                    <a:lstStyle/>
                    <a:p>
                      <a:pPr algn="ctr" fontAlgn="b"/>
                      <a:r>
                        <a:rPr lang="en-US" sz="3000" u="none" strike="noStrike">
                          <a:effectLst/>
                        </a:rPr>
                        <a:t>748</a:t>
                      </a:r>
                      <a:endParaRPr lang="en-US" sz="3000" b="0" i="0" u="none" strike="noStrike">
                        <a:solidFill>
                          <a:srgbClr val="000000"/>
                        </a:solidFill>
                        <a:effectLst/>
                        <a:latin typeface="Arial" panose="020B0604020202020204" pitchFamily="34" charset="0"/>
                      </a:endParaRPr>
                    </a:p>
                  </a:txBody>
                  <a:tcPr marL="25848" marR="25848" marT="25848" marB="0" anchor="b"/>
                </a:tc>
                <a:tc>
                  <a:txBody>
                    <a:bodyPr/>
                    <a:lstStyle/>
                    <a:p>
                      <a:pPr algn="ctr" fontAlgn="b"/>
                      <a:r>
                        <a:rPr lang="en-US" sz="3000" u="none" strike="noStrike">
                          <a:effectLst/>
                        </a:rPr>
                        <a:t>935</a:t>
                      </a:r>
                      <a:endParaRPr lang="en-US" sz="3000" b="0" i="0" u="none" strike="noStrike">
                        <a:solidFill>
                          <a:srgbClr val="000000"/>
                        </a:solidFill>
                        <a:effectLst/>
                        <a:latin typeface="Arial" panose="020B0604020202020204" pitchFamily="34" charset="0"/>
                      </a:endParaRPr>
                    </a:p>
                  </a:txBody>
                  <a:tcPr marL="25848" marR="25848" marT="25848" marB="0" anchor="b"/>
                </a:tc>
                <a:tc>
                  <a:txBody>
                    <a:bodyPr/>
                    <a:lstStyle/>
                    <a:p>
                      <a:pPr algn="ctr" fontAlgn="b"/>
                      <a:r>
                        <a:rPr lang="en-US" sz="3000" u="none" strike="noStrike">
                          <a:effectLst/>
                        </a:rPr>
                        <a:t>841</a:t>
                      </a:r>
                      <a:endParaRPr lang="en-US" sz="3000" b="0" i="0" u="none" strike="noStrike">
                        <a:solidFill>
                          <a:srgbClr val="000000"/>
                        </a:solidFill>
                        <a:effectLst/>
                        <a:latin typeface="Arial" panose="020B0604020202020204" pitchFamily="34" charset="0"/>
                      </a:endParaRPr>
                    </a:p>
                  </a:txBody>
                  <a:tcPr marL="25848" marR="25848" marT="25848" marB="0" anchor="b"/>
                </a:tc>
                <a:extLst>
                  <a:ext uri="{0D108BD9-81ED-4DB2-BD59-A6C34878D82A}">
                    <a16:rowId xmlns:a16="http://schemas.microsoft.com/office/drawing/2014/main" val="2056055354"/>
                  </a:ext>
                </a:extLst>
              </a:tr>
              <a:tr h="516841">
                <a:tc>
                  <a:txBody>
                    <a:bodyPr/>
                    <a:lstStyle/>
                    <a:p>
                      <a:pPr algn="ctr" fontAlgn="b"/>
                      <a:r>
                        <a:rPr lang="en-US" sz="3000" u="none" strike="noStrike">
                          <a:effectLst/>
                        </a:rPr>
                        <a:t>20</a:t>
                      </a:r>
                      <a:endParaRPr lang="en-US" sz="3000" b="0" i="0" u="none" strike="noStrike">
                        <a:solidFill>
                          <a:srgbClr val="000000"/>
                        </a:solidFill>
                        <a:effectLst/>
                        <a:latin typeface="Arial" panose="020B0604020202020204" pitchFamily="34" charset="0"/>
                      </a:endParaRPr>
                    </a:p>
                  </a:txBody>
                  <a:tcPr marL="25848" marR="25848" marT="25848" marB="0" anchor="b"/>
                </a:tc>
                <a:tc>
                  <a:txBody>
                    <a:bodyPr/>
                    <a:lstStyle/>
                    <a:p>
                      <a:pPr algn="ctr" fontAlgn="b"/>
                      <a:r>
                        <a:rPr lang="en-US" sz="3000" u="none" strike="noStrike">
                          <a:effectLst/>
                        </a:rPr>
                        <a:t>775</a:t>
                      </a:r>
                      <a:endParaRPr lang="en-US" sz="3000" b="0" i="0" u="none" strike="noStrike">
                        <a:solidFill>
                          <a:srgbClr val="000000"/>
                        </a:solidFill>
                        <a:effectLst/>
                        <a:latin typeface="Arial" panose="020B0604020202020204" pitchFamily="34" charset="0"/>
                      </a:endParaRPr>
                    </a:p>
                  </a:txBody>
                  <a:tcPr marL="25848" marR="25848" marT="25848" marB="0" anchor="b"/>
                </a:tc>
                <a:tc>
                  <a:txBody>
                    <a:bodyPr/>
                    <a:lstStyle/>
                    <a:p>
                      <a:pPr algn="ctr" fontAlgn="b"/>
                      <a:r>
                        <a:rPr lang="en-US" sz="3000" u="none" strike="noStrike">
                          <a:effectLst/>
                        </a:rPr>
                        <a:t>972</a:t>
                      </a:r>
                      <a:endParaRPr lang="en-US" sz="3000" b="0" i="0" u="none" strike="noStrike">
                        <a:solidFill>
                          <a:srgbClr val="000000"/>
                        </a:solidFill>
                        <a:effectLst/>
                        <a:latin typeface="Arial" panose="020B0604020202020204" pitchFamily="34" charset="0"/>
                      </a:endParaRPr>
                    </a:p>
                  </a:txBody>
                  <a:tcPr marL="25848" marR="25848" marT="25848" marB="0" anchor="b"/>
                </a:tc>
                <a:tc>
                  <a:txBody>
                    <a:bodyPr/>
                    <a:lstStyle/>
                    <a:p>
                      <a:pPr algn="ctr" fontAlgn="b"/>
                      <a:r>
                        <a:rPr lang="en-US" sz="3000" u="none" strike="noStrike">
                          <a:effectLst/>
                        </a:rPr>
                        <a:t>874</a:t>
                      </a:r>
                      <a:endParaRPr lang="en-US" sz="3000" b="0" i="0" u="none" strike="noStrike">
                        <a:solidFill>
                          <a:srgbClr val="000000"/>
                        </a:solidFill>
                        <a:effectLst/>
                        <a:latin typeface="Arial" panose="020B0604020202020204" pitchFamily="34" charset="0"/>
                      </a:endParaRPr>
                    </a:p>
                  </a:txBody>
                  <a:tcPr marL="25848" marR="25848" marT="25848" marB="0" anchor="b"/>
                </a:tc>
                <a:extLst>
                  <a:ext uri="{0D108BD9-81ED-4DB2-BD59-A6C34878D82A}">
                    <a16:rowId xmlns:a16="http://schemas.microsoft.com/office/drawing/2014/main" val="3221214291"/>
                  </a:ext>
                </a:extLst>
              </a:tr>
            </a:tbl>
          </a:graphicData>
        </a:graphic>
      </p:graphicFrame>
    </p:spTree>
    <p:extLst>
      <p:ext uri="{BB962C8B-B14F-4D97-AF65-F5344CB8AC3E}">
        <p14:creationId xmlns:p14="http://schemas.microsoft.com/office/powerpoint/2010/main" val="26687309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34C2A04-1384-4026-8D46-5343F4A5B9BB}"/>
              </a:ext>
            </a:extLst>
          </p:cNvPr>
          <p:cNvSpPr>
            <a:spLocks noGrp="1"/>
          </p:cNvSpPr>
          <p:nvPr>
            <p:ph type="title"/>
          </p:nvPr>
        </p:nvSpPr>
        <p:spPr>
          <a:xfrm>
            <a:off x="847437" y="217344"/>
            <a:ext cx="10515600" cy="660111"/>
          </a:xfrm>
        </p:spPr>
        <p:txBody>
          <a:bodyPr>
            <a:normAutofit/>
          </a:bodyPr>
          <a:lstStyle/>
          <a:p>
            <a:r>
              <a:rPr lang="es-ES" sz="3600" dirty="0">
                <a:latin typeface="Arial" panose="020B0604020202020204" pitchFamily="34" charset="0"/>
                <a:cs typeface="Arial" panose="020B0604020202020204" pitchFamily="34" charset="0"/>
              </a:rPr>
              <a:t>Nuevo Circuito con Dos Chancadores de Pebbles</a:t>
            </a:r>
            <a:endParaRPr lang="en-US" sz="3600" dirty="0"/>
          </a:p>
        </p:txBody>
      </p:sp>
      <p:pic>
        <p:nvPicPr>
          <p:cNvPr id="4" name="Imagen 3">
            <a:extLst>
              <a:ext uri="{FF2B5EF4-FFF2-40B4-BE49-F238E27FC236}">
                <a16:creationId xmlns:a16="http://schemas.microsoft.com/office/drawing/2014/main" id="{16C62CB2-634A-452B-831A-06BFE0E48010}"/>
              </a:ext>
            </a:extLst>
          </p:cNvPr>
          <p:cNvPicPr>
            <a:picLocks noChangeAspect="1"/>
          </p:cNvPicPr>
          <p:nvPr/>
        </p:nvPicPr>
        <p:blipFill>
          <a:blip r:embed="rId2"/>
          <a:stretch>
            <a:fillRect/>
          </a:stretch>
        </p:blipFill>
        <p:spPr>
          <a:xfrm>
            <a:off x="249386" y="831271"/>
            <a:ext cx="11658039" cy="5541634"/>
          </a:xfrm>
          <a:prstGeom prst="rect">
            <a:avLst/>
          </a:prstGeom>
        </p:spPr>
      </p:pic>
    </p:spTree>
    <p:extLst>
      <p:ext uri="{BB962C8B-B14F-4D97-AF65-F5344CB8AC3E}">
        <p14:creationId xmlns:p14="http://schemas.microsoft.com/office/powerpoint/2010/main" val="36888877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8CDC003-6FD0-4F41-97B0-2F10455304C8}"/>
              </a:ext>
            </a:extLst>
          </p:cNvPr>
          <p:cNvSpPr>
            <a:spLocks noGrp="1"/>
          </p:cNvSpPr>
          <p:nvPr>
            <p:ph type="title"/>
          </p:nvPr>
        </p:nvSpPr>
        <p:spPr/>
        <p:txBody>
          <a:bodyPr/>
          <a:lstStyle/>
          <a:p>
            <a:r>
              <a:rPr lang="es-ES" dirty="0"/>
              <a:t>Diseño con Caverna Molienda y Pebbles</a:t>
            </a:r>
            <a:endParaRPr lang="en-US" dirty="0"/>
          </a:p>
        </p:txBody>
      </p:sp>
      <p:sp>
        <p:nvSpPr>
          <p:cNvPr id="5" name="79 CuadroTexto">
            <a:extLst>
              <a:ext uri="{FF2B5EF4-FFF2-40B4-BE49-F238E27FC236}">
                <a16:creationId xmlns:a16="http://schemas.microsoft.com/office/drawing/2014/main" id="{D9A259AC-4F0B-40FA-9EF3-32B2C9E3A2D4}"/>
              </a:ext>
            </a:extLst>
          </p:cNvPr>
          <p:cNvSpPr txBox="1"/>
          <p:nvPr/>
        </p:nvSpPr>
        <p:spPr>
          <a:xfrm>
            <a:off x="2295499" y="5165065"/>
            <a:ext cx="2376861" cy="721179"/>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s-CL" sz="1800" b="1" dirty="0">
                <a:latin typeface="Arial" panose="020B0604020202020204" pitchFamily="34" charset="0"/>
                <a:cs typeface="Arial" panose="020B0604020202020204" pitchFamily="34" charset="0"/>
              </a:rPr>
              <a:t>2 CHANCADORES</a:t>
            </a:r>
          </a:p>
          <a:p>
            <a:pPr algn="ctr"/>
            <a:r>
              <a:rPr lang="es-CL" sz="1800" b="1" dirty="0">
                <a:latin typeface="Arial" panose="020B0604020202020204" pitchFamily="34" charset="0"/>
                <a:cs typeface="Arial" panose="020B0604020202020204" pitchFamily="34" charset="0"/>
              </a:rPr>
              <a:t>MP 1000</a:t>
            </a:r>
          </a:p>
        </p:txBody>
      </p:sp>
      <p:sp>
        <p:nvSpPr>
          <p:cNvPr id="6" name="79 CuadroTexto">
            <a:extLst>
              <a:ext uri="{FF2B5EF4-FFF2-40B4-BE49-F238E27FC236}">
                <a16:creationId xmlns:a16="http://schemas.microsoft.com/office/drawing/2014/main" id="{1E4AE35B-9B0E-40E6-986E-3406CA0643D3}"/>
              </a:ext>
            </a:extLst>
          </p:cNvPr>
          <p:cNvSpPr txBox="1"/>
          <p:nvPr/>
        </p:nvSpPr>
        <p:spPr>
          <a:xfrm>
            <a:off x="5156407" y="5215865"/>
            <a:ext cx="2054678" cy="721179"/>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s-CL" sz="1800" b="1" dirty="0">
                <a:latin typeface="Arial" panose="020B0604020202020204" pitchFamily="34" charset="0"/>
                <a:cs typeface="Arial" panose="020B0604020202020204" pitchFamily="34" charset="0"/>
              </a:rPr>
              <a:t>MOLINO SAG</a:t>
            </a:r>
          </a:p>
          <a:p>
            <a:pPr algn="ctr"/>
            <a:r>
              <a:rPr lang="es-CL" sz="1800" b="1" dirty="0">
                <a:latin typeface="Arial" panose="020B0604020202020204" pitchFamily="34" charset="0"/>
                <a:cs typeface="Arial" panose="020B0604020202020204" pitchFamily="34" charset="0"/>
              </a:rPr>
              <a:t>42 X 28</a:t>
            </a:r>
          </a:p>
        </p:txBody>
      </p:sp>
      <p:sp>
        <p:nvSpPr>
          <p:cNvPr id="7" name="79 CuadroTexto">
            <a:extLst>
              <a:ext uri="{FF2B5EF4-FFF2-40B4-BE49-F238E27FC236}">
                <a16:creationId xmlns:a16="http://schemas.microsoft.com/office/drawing/2014/main" id="{C3AE37AD-A919-4B38-BFD4-EACE4309810C}"/>
              </a:ext>
            </a:extLst>
          </p:cNvPr>
          <p:cNvSpPr txBox="1"/>
          <p:nvPr/>
        </p:nvSpPr>
        <p:spPr>
          <a:xfrm>
            <a:off x="7294624" y="5202010"/>
            <a:ext cx="2652939" cy="721179"/>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s-CL" sz="1800" b="1" dirty="0">
                <a:latin typeface="Arial" panose="020B0604020202020204" pitchFamily="34" charset="0"/>
                <a:cs typeface="Arial" panose="020B0604020202020204" pitchFamily="34" charset="0"/>
              </a:rPr>
              <a:t>MOLINO DE BOLAS</a:t>
            </a:r>
          </a:p>
          <a:p>
            <a:pPr algn="ctr"/>
            <a:r>
              <a:rPr lang="es-CL" sz="1800" b="1" dirty="0">
                <a:latin typeface="Arial" panose="020B0604020202020204" pitchFamily="34" charset="0"/>
                <a:cs typeface="Arial" panose="020B0604020202020204" pitchFamily="34" charset="0"/>
              </a:rPr>
              <a:t>30 X 48</a:t>
            </a:r>
          </a:p>
        </p:txBody>
      </p:sp>
      <p:pic>
        <p:nvPicPr>
          <p:cNvPr id="9" name="Marcador de contenido 8">
            <a:extLst>
              <a:ext uri="{FF2B5EF4-FFF2-40B4-BE49-F238E27FC236}">
                <a16:creationId xmlns:a16="http://schemas.microsoft.com/office/drawing/2014/main" id="{C2FECE19-88D0-4327-8A08-FEB2F9A9FAF4}"/>
              </a:ext>
            </a:extLst>
          </p:cNvPr>
          <p:cNvPicPr>
            <a:picLocks noGrp="1" noChangeAspect="1"/>
          </p:cNvPicPr>
          <p:nvPr>
            <p:ph idx="1"/>
          </p:nvPr>
        </p:nvPicPr>
        <p:blipFill>
          <a:blip r:embed="rId2"/>
          <a:stretch>
            <a:fillRect/>
          </a:stretch>
        </p:blipFill>
        <p:spPr>
          <a:xfrm>
            <a:off x="1477871" y="1995097"/>
            <a:ext cx="9147048" cy="2964180"/>
          </a:xfrm>
          <a:prstGeom prst="rect">
            <a:avLst/>
          </a:prstGeom>
        </p:spPr>
      </p:pic>
    </p:spTree>
    <p:extLst>
      <p:ext uri="{BB962C8B-B14F-4D97-AF65-F5344CB8AC3E}">
        <p14:creationId xmlns:p14="http://schemas.microsoft.com/office/powerpoint/2010/main" val="4603972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6ADC1DC-3BBF-4997-A3EC-A3D5009DCC90}"/>
              </a:ext>
            </a:extLst>
          </p:cNvPr>
          <p:cNvSpPr>
            <a:spLocks noGrp="1"/>
          </p:cNvSpPr>
          <p:nvPr>
            <p:ph type="title"/>
          </p:nvPr>
        </p:nvSpPr>
        <p:spPr>
          <a:xfrm>
            <a:off x="838200" y="365126"/>
            <a:ext cx="10515600" cy="669347"/>
          </a:xfrm>
        </p:spPr>
        <p:txBody>
          <a:bodyPr>
            <a:normAutofit/>
          </a:bodyPr>
          <a:lstStyle/>
          <a:p>
            <a:r>
              <a:rPr lang="es-ES" sz="3600" b="1" kern="0" dirty="0">
                <a:solidFill>
                  <a:srgbClr val="2F5496"/>
                </a:solidFill>
                <a:effectLst/>
                <a:latin typeface="Arial" panose="020B0604020202020204" pitchFamily="34" charset="0"/>
                <a:ea typeface="Times New Roman" panose="02020603050405020304" pitchFamily="18" charset="0"/>
                <a:cs typeface="Times New Roman" panose="02020603050405020304" pitchFamily="18" charset="0"/>
              </a:rPr>
              <a:t>Ecuación de </a:t>
            </a:r>
            <a:r>
              <a:rPr lang="es-ES" sz="3600" b="1" kern="0" dirty="0" err="1">
                <a:solidFill>
                  <a:srgbClr val="2F5496"/>
                </a:solidFill>
                <a:effectLst/>
                <a:latin typeface="Arial" panose="020B0604020202020204" pitchFamily="34" charset="0"/>
                <a:ea typeface="Times New Roman" panose="02020603050405020304" pitchFamily="18" charset="0"/>
                <a:cs typeface="Times New Roman" panose="02020603050405020304" pitchFamily="18" charset="0"/>
              </a:rPr>
              <a:t>Dobby</a:t>
            </a:r>
            <a:r>
              <a:rPr lang="es-ES" sz="3600" b="1" kern="0" dirty="0">
                <a:solidFill>
                  <a:srgbClr val="2F5496"/>
                </a:solidFill>
                <a:effectLst/>
                <a:latin typeface="Arial" panose="020B0604020202020204" pitchFamily="34" charset="0"/>
                <a:ea typeface="Times New Roman" panose="02020603050405020304" pitchFamily="18" charset="0"/>
                <a:cs typeface="Times New Roman" panose="02020603050405020304" pitchFamily="18" charset="0"/>
              </a:rPr>
              <a:t> et al</a:t>
            </a:r>
            <a:endParaRPr lang="en-US" sz="3600" dirty="0"/>
          </a:p>
        </p:txBody>
      </p:sp>
      <mc:AlternateContent xmlns:mc="http://schemas.openxmlformats.org/markup-compatibility/2006" xmlns:a14="http://schemas.microsoft.com/office/drawing/2010/main">
        <mc:Choice Requires="a14">
          <p:sp>
            <p:nvSpPr>
              <p:cNvPr id="7" name="CuadroTexto 136">
                <a:extLst>
                  <a:ext uri="{FF2B5EF4-FFF2-40B4-BE49-F238E27FC236}">
                    <a16:creationId xmlns:a16="http://schemas.microsoft.com/office/drawing/2014/main" id="{7B85FCC6-6E48-468D-A541-2B5DA5277829}"/>
                  </a:ext>
                </a:extLst>
              </p:cNvPr>
              <p:cNvSpPr txBox="1"/>
              <p:nvPr/>
            </p:nvSpPr>
            <p:spPr>
              <a:xfrm>
                <a:off x="7384529" y="2096655"/>
                <a:ext cx="4428779" cy="1570183"/>
              </a:xfrm>
              <a:prstGeom prst="rect">
                <a:avLst/>
              </a:prstGeom>
              <a:noFill/>
            </p:spPr>
            <p:style>
              <a:lnRef idx="0">
                <a:scrgbClr r="0" g="0" b="0"/>
              </a:lnRef>
              <a:fillRef idx="0">
                <a:scrgbClr r="0" g="0" b="0"/>
              </a:fillRef>
              <a:effectRef idx="0">
                <a:scrgbClr r="0" g="0" b="0"/>
              </a:effectRef>
              <a:fontRef idx="minor">
                <a:schemeClr val="tx1"/>
              </a:fontRef>
            </p:style>
            <p:txBody>
              <a:bodyPr wrap="square" lIns="0" tIns="0" rIns="0" bIns="0" rtlCol="0" anchor="ctr" anchorCtr="0">
                <a:noAutofit/>
              </a:bodyPr>
              <a:lstStyle/>
              <a:p>
                <a:pPr>
                  <a:lnSpc>
                    <a:spcPct val="107000"/>
                  </a:lnSpc>
                  <a:spcAft>
                    <a:spcPts val="800"/>
                  </a:spcAft>
                </a:pPr>
                <a14:m>
                  <m:oMathPara xmlns:m="http://schemas.openxmlformats.org/officeDocument/2006/math">
                    <m:oMathParaPr>
                      <m:jc m:val="centerGroup"/>
                    </m:oMathParaPr>
                    <m:oMath xmlns:m="http://schemas.openxmlformats.org/officeDocument/2006/math">
                      <m:r>
                        <a:rPr lang="es-ES" sz="24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𝐸</m:t>
                      </m:r>
                      <m:r>
                        <a:rPr lang="es-ES" sz="2400" i="1" baseline="-250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𝑆𝐴𝐺</m:t>
                      </m:r>
                      <m:r>
                        <a:rPr lang="es-ES" sz="2400" i="1">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=5,9∙</m:t>
                      </m:r>
                      <m:sSup>
                        <m:sSupPr>
                          <m:ctrlPr>
                            <a:rPr lang="en-US" sz="2400" i="1">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ctrlPr>
                        </m:sSupPr>
                        <m:e>
                          <m:d>
                            <m:dPr>
                              <m:ctrlPr>
                                <a:rPr lang="en-US" sz="2400" i="1">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ctrlPr>
                            </m:dPr>
                            <m:e>
                              <m:f>
                                <m:fPr>
                                  <m:ctrlPr>
                                    <a:rPr lang="en-US" sz="2400" i="1">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ctrlPr>
                                </m:fPr>
                                <m:num>
                                  <m:r>
                                    <a:rPr lang="es-ES" sz="2400" i="1">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𝑡</m:t>
                                  </m:r>
                                </m:num>
                                <m:den>
                                  <m:rad>
                                    <m:radPr>
                                      <m:degHide m:val="on"/>
                                      <m:ctrlPr>
                                        <a:rPr lang="en-US" sz="2400" i="1">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ctrlPr>
                                    </m:radPr>
                                    <m:deg/>
                                    <m:e>
                                      <m:r>
                                        <a:rPr lang="es-ES" sz="2400" i="1">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𝑇</m:t>
                                      </m:r>
                                      <m:r>
                                        <a:rPr lang="es-ES" sz="2400" i="1" baseline="-250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80</m:t>
                                      </m:r>
                                    </m:e>
                                  </m:rad>
                                </m:den>
                              </m:f>
                            </m:e>
                          </m:d>
                        </m:e>
                        <m:sup>
                          <m:r>
                            <a:rPr lang="es-ES" sz="2400" i="1">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0,55</m:t>
                          </m:r>
                        </m:sup>
                      </m:sSup>
                      <m:r>
                        <a:rPr lang="es-ES" sz="2400" i="1">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m:t>
                      </m:r>
                      <m:r>
                        <a:rPr lang="es-ES" sz="2400" i="1">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𝑓𝑆𝐴</m:t>
                      </m:r>
                      <m:r>
                        <a:rPr lang="es-ES" sz="2400" b="1" i="1" baseline="-250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𝑮</m:t>
                      </m:r>
                    </m:oMath>
                  </m:oMathPara>
                </a14:m>
                <a:endParaRPr lang="en-US" sz="2400" dirty="0">
                  <a:effectLst/>
                  <a:ea typeface="Calibri" panose="020F0502020204030204" pitchFamily="34" charset="0"/>
                  <a:cs typeface="Times New Roman" panose="02020603050405020304" pitchFamily="18" charset="0"/>
                </a:endParaRPr>
              </a:p>
            </p:txBody>
          </p:sp>
        </mc:Choice>
        <mc:Fallback xmlns="">
          <p:sp>
            <p:nvSpPr>
              <p:cNvPr id="7" name="CuadroTexto 136">
                <a:extLst>
                  <a:ext uri="{FF2B5EF4-FFF2-40B4-BE49-F238E27FC236}">
                    <a16:creationId xmlns:a16="http://schemas.microsoft.com/office/drawing/2014/main" id="{7B85FCC6-6E48-468D-A541-2B5DA5277829}"/>
                  </a:ext>
                </a:extLst>
              </p:cNvPr>
              <p:cNvSpPr txBox="1">
                <a:spLocks noRot="1" noChangeAspect="1" noMove="1" noResize="1" noEditPoints="1" noAdjustHandles="1" noChangeArrowheads="1" noChangeShapeType="1" noTextEdit="1"/>
              </p:cNvSpPr>
              <p:nvPr/>
            </p:nvSpPr>
            <p:spPr>
              <a:xfrm>
                <a:off x="7384529" y="2096655"/>
                <a:ext cx="4428779" cy="1570183"/>
              </a:xfrm>
              <a:prstGeom prst="rect">
                <a:avLst/>
              </a:prstGeom>
              <a:blipFill>
                <a:blip r:embed="rId2"/>
                <a:stretch>
                  <a:fillRect/>
                </a:stretch>
              </a:blipFill>
            </p:spPr>
            <p:txBody>
              <a:bodyPr/>
              <a:lstStyle/>
              <a:p>
                <a:r>
                  <a:rPr lang="en-US">
                    <a:noFill/>
                  </a:rPr>
                  <a:t> </a:t>
                </a:r>
              </a:p>
            </p:txBody>
          </p:sp>
        </mc:Fallback>
      </mc:AlternateContent>
      <p:sp>
        <p:nvSpPr>
          <p:cNvPr id="8" name="CuadroTexto 7">
            <a:extLst>
              <a:ext uri="{FF2B5EF4-FFF2-40B4-BE49-F238E27FC236}">
                <a16:creationId xmlns:a16="http://schemas.microsoft.com/office/drawing/2014/main" id="{E2E8E8C9-5654-4FD4-B9E1-098117B98D8B}"/>
              </a:ext>
            </a:extLst>
          </p:cNvPr>
          <p:cNvSpPr txBox="1"/>
          <p:nvPr/>
        </p:nvSpPr>
        <p:spPr>
          <a:xfrm>
            <a:off x="803564" y="1062183"/>
            <a:ext cx="6659418" cy="5019707"/>
          </a:xfrm>
          <a:prstGeom prst="rect">
            <a:avLst/>
          </a:prstGeom>
          <a:noFill/>
        </p:spPr>
        <p:txBody>
          <a:bodyPr wrap="square" rtlCol="0">
            <a:spAutoFit/>
          </a:bodyPr>
          <a:lstStyle/>
          <a:p>
            <a:pPr>
              <a:lnSpc>
                <a:spcPct val="107000"/>
              </a:lnSpc>
              <a:spcAft>
                <a:spcPts val="800"/>
              </a:spcAft>
            </a:pPr>
            <a:r>
              <a:rPr lang="es-CL" sz="2400" dirty="0">
                <a:effectLst/>
                <a:latin typeface="Arial" panose="020B0604020202020204" pitchFamily="34" charset="0"/>
                <a:ea typeface="Calibri" panose="020F0502020204030204" pitchFamily="34" charset="0"/>
                <a:cs typeface="Times New Roman" panose="02020603050405020304" pitchFamily="18" charset="0"/>
              </a:rPr>
              <a:t>Se ha correlacionado el consumo específico de energía de un molino SAG, con el “SAG </a:t>
            </a:r>
            <a:r>
              <a:rPr lang="es-CL" sz="2400" dirty="0" err="1">
                <a:effectLst/>
                <a:latin typeface="Arial" panose="020B0604020202020204" pitchFamily="34" charset="0"/>
                <a:ea typeface="Calibri" panose="020F0502020204030204" pitchFamily="34" charset="0"/>
                <a:cs typeface="Times New Roman" panose="02020603050405020304" pitchFamily="18" charset="0"/>
              </a:rPr>
              <a:t>Grindability</a:t>
            </a:r>
            <a:r>
              <a:rPr lang="es-CL" sz="2400" dirty="0">
                <a:effectLst/>
                <a:latin typeface="Arial" panose="020B0604020202020204" pitchFamily="34" charset="0"/>
                <a:ea typeface="Calibri" panose="020F0502020204030204" pitchFamily="34" charset="0"/>
                <a:cs typeface="Times New Roman" panose="02020603050405020304" pitchFamily="18" charset="0"/>
              </a:rPr>
              <a:t> </a:t>
            </a:r>
            <a:r>
              <a:rPr lang="es-CL" sz="2400" dirty="0" err="1">
                <a:effectLst/>
                <a:latin typeface="Arial" panose="020B0604020202020204" pitchFamily="34" charset="0"/>
                <a:ea typeface="Calibri" panose="020F0502020204030204" pitchFamily="34" charset="0"/>
                <a:cs typeface="Times New Roman" panose="02020603050405020304" pitchFamily="18" charset="0"/>
              </a:rPr>
              <a:t>Index</a:t>
            </a:r>
            <a:r>
              <a:rPr lang="es-CL" sz="2400" dirty="0">
                <a:effectLst/>
                <a:latin typeface="Arial" panose="020B0604020202020204" pitchFamily="34" charset="0"/>
                <a:ea typeface="Calibri" panose="020F0502020204030204" pitchFamily="34" charset="0"/>
                <a:cs typeface="Times New Roman" panose="02020603050405020304" pitchFamily="18" charset="0"/>
              </a:rPr>
              <a:t>” (SGI), en minutos, y el tamaño de transferencia, T</a:t>
            </a:r>
            <a:r>
              <a:rPr lang="es-CL" sz="2400" baseline="-25000" dirty="0">
                <a:effectLst/>
                <a:latin typeface="Arial" panose="020B0604020202020204" pitchFamily="34" charset="0"/>
                <a:ea typeface="Calibri" panose="020F0502020204030204" pitchFamily="34" charset="0"/>
                <a:cs typeface="Times New Roman" panose="02020603050405020304" pitchFamily="18" charset="0"/>
              </a:rPr>
              <a:t>80</a:t>
            </a:r>
            <a:r>
              <a:rPr lang="es-CL" sz="2400" dirty="0">
                <a:effectLst/>
                <a:latin typeface="Arial" panose="020B0604020202020204" pitchFamily="34" charset="0"/>
                <a:ea typeface="Calibri" panose="020F0502020204030204" pitchFamily="34" charset="0"/>
                <a:cs typeface="Times New Roman" panose="02020603050405020304" pitchFamily="18" charset="0"/>
              </a:rPr>
              <a:t>.</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s-CL" sz="2400" dirty="0">
                <a:effectLst/>
                <a:latin typeface="Arial" panose="020B0604020202020204" pitchFamily="34" charset="0"/>
                <a:ea typeface="Calibri" panose="020F0502020204030204" pitchFamily="34" charset="0"/>
                <a:cs typeface="Times New Roman" panose="02020603050405020304" pitchFamily="18" charset="0"/>
              </a:rPr>
              <a:t>La ecuación para estimar la energía específica de un molino SAG debe ajustarse con el factor </a:t>
            </a:r>
            <a:r>
              <a:rPr lang="es-CL" sz="2400" dirty="0" err="1">
                <a:effectLst/>
                <a:latin typeface="Arial" panose="020B0604020202020204" pitchFamily="34" charset="0"/>
                <a:ea typeface="Calibri" panose="020F0502020204030204" pitchFamily="34" charset="0"/>
                <a:cs typeface="Times New Roman" panose="02020603050405020304" pitchFamily="18" charset="0"/>
              </a:rPr>
              <a:t>f</a:t>
            </a:r>
            <a:r>
              <a:rPr lang="es-CL" sz="2400" baseline="-25000" dirty="0" err="1">
                <a:effectLst/>
                <a:latin typeface="Arial" panose="020B0604020202020204" pitchFamily="34" charset="0"/>
                <a:ea typeface="Calibri" panose="020F0502020204030204" pitchFamily="34" charset="0"/>
                <a:cs typeface="Times New Roman" panose="02020603050405020304" pitchFamily="18" charset="0"/>
              </a:rPr>
              <a:t>SAG</a:t>
            </a:r>
            <a:r>
              <a:rPr lang="es-CL" sz="2400" dirty="0">
                <a:effectLst/>
                <a:latin typeface="Arial" panose="020B0604020202020204" pitchFamily="34" charset="0"/>
                <a:ea typeface="Calibri" panose="020F0502020204030204" pitchFamily="34" charset="0"/>
                <a:cs typeface="Times New Roman" panose="02020603050405020304" pitchFamily="18" charset="0"/>
              </a:rPr>
              <a:t>.</a:t>
            </a:r>
          </a:p>
          <a:p>
            <a:pPr>
              <a:lnSpc>
                <a:spcPct val="107000"/>
              </a:lnSpc>
              <a:spcAft>
                <a:spcPts val="800"/>
              </a:spcAft>
            </a:pPr>
            <a:r>
              <a:rPr lang="es-CL" sz="2400" dirty="0" err="1">
                <a:effectLst/>
                <a:latin typeface="Arial" panose="020B0604020202020204" pitchFamily="34" charset="0"/>
                <a:ea typeface="Calibri" panose="020F0502020204030204" pitchFamily="34" charset="0"/>
                <a:cs typeface="Times New Roman" panose="02020603050405020304" pitchFamily="18" charset="0"/>
              </a:rPr>
              <a:t>f</a:t>
            </a:r>
            <a:r>
              <a:rPr lang="es-CL" sz="2400" baseline="-25000" dirty="0" err="1">
                <a:effectLst/>
                <a:latin typeface="Arial" panose="020B0604020202020204" pitchFamily="34" charset="0"/>
                <a:ea typeface="Calibri" panose="020F0502020204030204" pitchFamily="34" charset="0"/>
                <a:cs typeface="Times New Roman" panose="02020603050405020304" pitchFamily="18" charset="0"/>
              </a:rPr>
              <a:t>SAG</a:t>
            </a:r>
            <a:r>
              <a:rPr lang="es-CL" sz="2400" dirty="0">
                <a:effectLst/>
                <a:latin typeface="Arial" panose="020B0604020202020204" pitchFamily="34" charset="0"/>
                <a:ea typeface="Calibri" panose="020F0502020204030204" pitchFamily="34" charset="0"/>
                <a:cs typeface="Times New Roman" panose="02020603050405020304" pitchFamily="18" charset="0"/>
              </a:rPr>
              <a:t> toma el valor de 0,9 para alimentación fina y si se cuenta con chancado de pebbles, el valor 0,85. </a:t>
            </a:r>
            <a:r>
              <a:rPr lang="es-CL" sz="2400" dirty="0" err="1">
                <a:effectLst/>
                <a:latin typeface="Arial" panose="020B0604020202020204" pitchFamily="34" charset="0"/>
                <a:ea typeface="Calibri" panose="020F0502020204030204" pitchFamily="34" charset="0"/>
                <a:cs typeface="Times New Roman" panose="02020603050405020304" pitchFamily="18" charset="0"/>
              </a:rPr>
              <a:t>Amelunxen</a:t>
            </a:r>
            <a:r>
              <a:rPr lang="es-CL" sz="2400" dirty="0">
                <a:effectLst/>
                <a:latin typeface="Arial" panose="020B0604020202020204" pitchFamily="34" charset="0"/>
                <a:ea typeface="Calibri" panose="020F0502020204030204" pitchFamily="34" charset="0"/>
                <a:cs typeface="Times New Roman" panose="02020603050405020304" pitchFamily="18" charset="0"/>
              </a:rPr>
              <a:t> indica que, si ambas condiciones se cumplen el valor F</a:t>
            </a:r>
            <a:r>
              <a:rPr lang="es-CL" sz="2400" baseline="-25000" dirty="0">
                <a:effectLst/>
                <a:latin typeface="Arial" panose="020B0604020202020204" pitchFamily="34" charset="0"/>
                <a:ea typeface="Calibri" panose="020F0502020204030204" pitchFamily="34" charset="0"/>
                <a:cs typeface="Times New Roman" panose="02020603050405020304" pitchFamily="18" charset="0"/>
              </a:rPr>
              <a:t>SAG</a:t>
            </a:r>
            <a:r>
              <a:rPr lang="es-CL" sz="2400" dirty="0">
                <a:effectLst/>
                <a:latin typeface="Arial" panose="020B0604020202020204" pitchFamily="34" charset="0"/>
                <a:ea typeface="Calibri" panose="020F0502020204030204" pitchFamily="34" charset="0"/>
                <a:cs typeface="Times New Roman" panose="02020603050405020304" pitchFamily="18" charset="0"/>
              </a:rPr>
              <a:t>, debería ser el producto de ambos, es decir 0,77.</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09555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11">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id="{76B4B3A5-185F-4D12-9829-83D4B9A4E904}"/>
              </a:ext>
            </a:extLst>
          </p:cNvPr>
          <p:cNvSpPr>
            <a:spLocks noGrp="1"/>
          </p:cNvSpPr>
          <p:nvPr>
            <p:ph type="title"/>
          </p:nvPr>
        </p:nvSpPr>
        <p:spPr>
          <a:xfrm>
            <a:off x="643467" y="321734"/>
            <a:ext cx="10905066" cy="1135737"/>
          </a:xfrm>
        </p:spPr>
        <p:txBody>
          <a:bodyPr>
            <a:normAutofit/>
          </a:bodyPr>
          <a:lstStyle/>
          <a:p>
            <a:r>
              <a:rPr lang="es-ES" sz="3600" dirty="0"/>
              <a:t>Estudio Parcial con 276 Muestras</a:t>
            </a:r>
            <a:endParaRPr lang="en-US" sz="3600" dirty="0"/>
          </a:p>
        </p:txBody>
      </p:sp>
      <p:sp>
        <p:nvSpPr>
          <p:cNvPr id="25" name="Rectangle 13">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Isosceles Triangle 15">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Isosceles Triangle 17">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19">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7" name="Marcador de contenido 6">
            <a:extLst>
              <a:ext uri="{FF2B5EF4-FFF2-40B4-BE49-F238E27FC236}">
                <a16:creationId xmlns:a16="http://schemas.microsoft.com/office/drawing/2014/main" id="{21055CD2-844E-4CDE-BB74-4EEC3BADE417}"/>
              </a:ext>
            </a:extLst>
          </p:cNvPr>
          <p:cNvGraphicFramePr>
            <a:graphicFrameLocks noGrp="1"/>
          </p:cNvGraphicFramePr>
          <p:nvPr>
            <p:ph idx="1"/>
            <p:extLst>
              <p:ext uri="{D42A27DB-BD31-4B8C-83A1-F6EECF244321}">
                <p14:modId xmlns:p14="http://schemas.microsoft.com/office/powerpoint/2010/main" val="2056183728"/>
              </p:ext>
            </p:extLst>
          </p:nvPr>
        </p:nvGraphicFramePr>
        <p:xfrm>
          <a:off x="838200" y="2162615"/>
          <a:ext cx="10515602" cy="3827881"/>
        </p:xfrm>
        <a:graphic>
          <a:graphicData uri="http://schemas.openxmlformats.org/drawingml/2006/table">
            <a:tbl>
              <a:tblPr/>
              <a:tblGrid>
                <a:gridCol w="1941388">
                  <a:extLst>
                    <a:ext uri="{9D8B030D-6E8A-4147-A177-3AD203B41FA5}">
                      <a16:colId xmlns:a16="http://schemas.microsoft.com/office/drawing/2014/main" val="3786436888"/>
                    </a:ext>
                  </a:extLst>
                </a:gridCol>
                <a:gridCol w="653063">
                  <a:extLst>
                    <a:ext uri="{9D8B030D-6E8A-4147-A177-3AD203B41FA5}">
                      <a16:colId xmlns:a16="http://schemas.microsoft.com/office/drawing/2014/main" val="4110620457"/>
                    </a:ext>
                  </a:extLst>
                </a:gridCol>
                <a:gridCol w="963914">
                  <a:extLst>
                    <a:ext uri="{9D8B030D-6E8A-4147-A177-3AD203B41FA5}">
                      <a16:colId xmlns:a16="http://schemas.microsoft.com/office/drawing/2014/main" val="612278635"/>
                    </a:ext>
                  </a:extLst>
                </a:gridCol>
                <a:gridCol w="942144">
                  <a:extLst>
                    <a:ext uri="{9D8B030D-6E8A-4147-A177-3AD203B41FA5}">
                      <a16:colId xmlns:a16="http://schemas.microsoft.com/office/drawing/2014/main" val="1098945573"/>
                    </a:ext>
                  </a:extLst>
                </a:gridCol>
                <a:gridCol w="1070618">
                  <a:extLst>
                    <a:ext uri="{9D8B030D-6E8A-4147-A177-3AD203B41FA5}">
                      <a16:colId xmlns:a16="http://schemas.microsoft.com/office/drawing/2014/main" val="3268590266"/>
                    </a:ext>
                  </a:extLst>
                </a:gridCol>
                <a:gridCol w="988895">
                  <a:extLst>
                    <a:ext uri="{9D8B030D-6E8A-4147-A177-3AD203B41FA5}">
                      <a16:colId xmlns:a16="http://schemas.microsoft.com/office/drawing/2014/main" val="2569405793"/>
                    </a:ext>
                  </a:extLst>
                </a:gridCol>
                <a:gridCol w="988895">
                  <a:extLst>
                    <a:ext uri="{9D8B030D-6E8A-4147-A177-3AD203B41FA5}">
                      <a16:colId xmlns:a16="http://schemas.microsoft.com/office/drawing/2014/main" val="3355117414"/>
                    </a:ext>
                  </a:extLst>
                </a:gridCol>
                <a:gridCol w="988895">
                  <a:extLst>
                    <a:ext uri="{9D8B030D-6E8A-4147-A177-3AD203B41FA5}">
                      <a16:colId xmlns:a16="http://schemas.microsoft.com/office/drawing/2014/main" val="2092534188"/>
                    </a:ext>
                  </a:extLst>
                </a:gridCol>
                <a:gridCol w="988895">
                  <a:extLst>
                    <a:ext uri="{9D8B030D-6E8A-4147-A177-3AD203B41FA5}">
                      <a16:colId xmlns:a16="http://schemas.microsoft.com/office/drawing/2014/main" val="722439006"/>
                    </a:ext>
                  </a:extLst>
                </a:gridCol>
                <a:gridCol w="988895">
                  <a:extLst>
                    <a:ext uri="{9D8B030D-6E8A-4147-A177-3AD203B41FA5}">
                      <a16:colId xmlns:a16="http://schemas.microsoft.com/office/drawing/2014/main" val="1965479953"/>
                    </a:ext>
                  </a:extLst>
                </a:gridCol>
              </a:tblGrid>
              <a:tr h="332320">
                <a:tc>
                  <a:txBody>
                    <a:bodyPr/>
                    <a:lstStyle/>
                    <a:p>
                      <a:pPr algn="l" fontAlgn="b">
                        <a:spcBef>
                          <a:spcPts val="0"/>
                        </a:spcBef>
                        <a:spcAft>
                          <a:spcPts val="0"/>
                        </a:spcAft>
                      </a:pPr>
                      <a:endParaRPr lang="en-US" sz="2000" b="0" i="0" u="none" strike="noStrike">
                        <a:effectLst/>
                        <a:latin typeface="Arial" panose="020B0604020202020204" pitchFamily="34" charset="0"/>
                      </a:endParaRPr>
                    </a:p>
                  </a:txBody>
                  <a:tcPr marL="10706" marR="10706" marT="10706" marB="0" anchor="b">
                    <a:lnL>
                      <a:noFill/>
                    </a:lnL>
                    <a:lnR>
                      <a:noFill/>
                    </a:lnR>
                    <a:lnT>
                      <a:noFill/>
                    </a:lnT>
                    <a:lnB>
                      <a:noFill/>
                    </a:lnB>
                  </a:tcPr>
                </a:tc>
                <a:tc>
                  <a:txBody>
                    <a:bodyPr/>
                    <a:lstStyle/>
                    <a:p>
                      <a:pPr algn="l" fontAlgn="b">
                        <a:spcBef>
                          <a:spcPts val="0"/>
                        </a:spcBef>
                        <a:spcAft>
                          <a:spcPts val="0"/>
                        </a:spcAft>
                      </a:pPr>
                      <a:endParaRPr lang="en-US" sz="2000" b="0" i="0" u="none" strike="noStrike">
                        <a:effectLst/>
                        <a:latin typeface="Arial" panose="020B0604020202020204" pitchFamily="34" charset="0"/>
                      </a:endParaRPr>
                    </a:p>
                  </a:txBody>
                  <a:tcPr marL="10706" marR="10706" marT="10706" marB="0" anchor="b">
                    <a:lnL>
                      <a:noFill/>
                    </a:lnL>
                    <a:lnR>
                      <a:noFill/>
                    </a:lnR>
                    <a:lnT>
                      <a:noFill/>
                    </a:lnT>
                    <a:lnB>
                      <a:noFill/>
                    </a:lnB>
                  </a:tcPr>
                </a:tc>
                <a:tc>
                  <a:txBody>
                    <a:bodyPr/>
                    <a:lstStyle/>
                    <a:p>
                      <a:pPr algn="l" fontAlgn="b">
                        <a:spcBef>
                          <a:spcPts val="0"/>
                        </a:spcBef>
                        <a:spcAft>
                          <a:spcPts val="0"/>
                        </a:spcAft>
                      </a:pPr>
                      <a:r>
                        <a:rPr lang="en-US" sz="1200" b="0" i="0" u="none" strike="noStrike">
                          <a:solidFill>
                            <a:srgbClr val="000000"/>
                          </a:solidFill>
                          <a:effectLst/>
                          <a:latin typeface="Arial" panose="020B0604020202020204" pitchFamily="34" charset="0"/>
                        </a:rPr>
                        <a:t> </a:t>
                      </a:r>
                      <a:endParaRPr lang="en-US" sz="2000" b="0" i="0" u="none" strike="noStrike">
                        <a:effectLst/>
                        <a:latin typeface="Arial" panose="020B0604020202020204" pitchFamily="34" charset="0"/>
                      </a:endParaRPr>
                    </a:p>
                  </a:txBody>
                  <a:tcPr marL="10706" marR="10706" marT="10706" marB="0" anchor="b">
                    <a:lnL>
                      <a:noFill/>
                    </a:lnL>
                    <a:lnR w="6350" cap="flat" cmpd="sng" algn="ctr">
                      <a:solidFill>
                        <a:srgbClr val="FFFFFF"/>
                      </a:solidFill>
                      <a:prstDash val="solid"/>
                      <a:round/>
                      <a:headEnd type="none" w="med" len="med"/>
                      <a:tailEnd type="none" w="med" len="med"/>
                    </a:lnR>
                    <a:lnT>
                      <a:noFill/>
                    </a:lnT>
                    <a:lnB>
                      <a:noFill/>
                    </a:lnB>
                  </a:tcPr>
                </a:tc>
                <a:tc gridSpan="2">
                  <a:txBody>
                    <a:bodyPr/>
                    <a:lstStyle/>
                    <a:p>
                      <a:pPr algn="ctr" fontAlgn="ctr">
                        <a:spcBef>
                          <a:spcPts val="0"/>
                        </a:spcBef>
                        <a:spcAft>
                          <a:spcPts val="0"/>
                        </a:spcAft>
                      </a:pPr>
                      <a:r>
                        <a:rPr lang="en-US" sz="1200" b="1" i="0" u="none" strike="noStrike">
                          <a:solidFill>
                            <a:srgbClr val="FFFFFF"/>
                          </a:solidFill>
                          <a:effectLst/>
                          <a:latin typeface="Arial" panose="020B0604020202020204" pitchFamily="34" charset="0"/>
                        </a:rPr>
                        <a:t>T</a:t>
                      </a:r>
                      <a:r>
                        <a:rPr lang="en-US" sz="1200" b="1" i="0" u="none" strike="noStrike" baseline="-25000">
                          <a:solidFill>
                            <a:srgbClr val="FFFFFF"/>
                          </a:solidFill>
                          <a:effectLst/>
                          <a:latin typeface="Arial" panose="020B0604020202020204" pitchFamily="34" charset="0"/>
                        </a:rPr>
                        <a:t>80</a:t>
                      </a:r>
                      <a:r>
                        <a:rPr lang="en-US" sz="1200" b="1" i="0" u="none" strike="noStrike">
                          <a:solidFill>
                            <a:srgbClr val="FFFFFF"/>
                          </a:solidFill>
                          <a:effectLst/>
                          <a:latin typeface="Arial" panose="020B0604020202020204" pitchFamily="34" charset="0"/>
                        </a:rPr>
                        <a:t>, micrones</a:t>
                      </a:r>
                      <a:endParaRPr lang="en-US" sz="2000" b="0" i="0" u="none" strike="noStrike">
                        <a:effectLst/>
                        <a:latin typeface="Arial" panose="020B0604020202020204" pitchFamily="34" charset="0"/>
                      </a:endParaRPr>
                    </a:p>
                  </a:txBody>
                  <a:tcPr marL="102779" marR="102779" marT="51390" marB="51390">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338D"/>
                    </a:solidFill>
                  </a:tcPr>
                </a:tc>
                <a:tc hMerge="1">
                  <a:txBody>
                    <a:bodyPr/>
                    <a:lstStyle/>
                    <a:p>
                      <a:endParaRPr lang="en-US"/>
                    </a:p>
                  </a:txBody>
                  <a:tcPr/>
                </a:tc>
                <a:tc>
                  <a:txBody>
                    <a:bodyPr/>
                    <a:lstStyle/>
                    <a:p>
                      <a:pPr algn="ctr" fontAlgn="ctr">
                        <a:spcBef>
                          <a:spcPts val="0"/>
                        </a:spcBef>
                        <a:spcAft>
                          <a:spcPts val="0"/>
                        </a:spcAft>
                      </a:pPr>
                      <a:r>
                        <a:rPr lang="en-US" sz="1200" b="1" i="0" u="none" strike="noStrike">
                          <a:solidFill>
                            <a:srgbClr val="FFFFFF"/>
                          </a:solidFill>
                          <a:effectLst/>
                          <a:latin typeface="Arial" panose="020B0604020202020204" pitchFamily="34" charset="0"/>
                        </a:rPr>
                        <a:t>2.000</a:t>
                      </a:r>
                      <a:endParaRPr lang="en-US" sz="2000" b="0" i="0" u="none" strike="noStrike">
                        <a:effectLst/>
                        <a:latin typeface="Arial" panose="020B0604020202020204" pitchFamily="34" charset="0"/>
                      </a:endParaRPr>
                    </a:p>
                  </a:txBody>
                  <a:tcPr marL="10706" marR="10706" marT="10706"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338D"/>
                    </a:solidFill>
                  </a:tcPr>
                </a:tc>
                <a:tc>
                  <a:txBody>
                    <a:bodyPr/>
                    <a:lstStyle/>
                    <a:p>
                      <a:pPr algn="ctr" fontAlgn="ctr">
                        <a:spcBef>
                          <a:spcPts val="0"/>
                        </a:spcBef>
                        <a:spcAft>
                          <a:spcPts val="0"/>
                        </a:spcAft>
                      </a:pPr>
                      <a:r>
                        <a:rPr lang="en-US" sz="1200" b="1" i="0" u="none" strike="noStrike">
                          <a:solidFill>
                            <a:srgbClr val="FFFFFF"/>
                          </a:solidFill>
                          <a:effectLst/>
                          <a:latin typeface="Arial" panose="020B0604020202020204" pitchFamily="34" charset="0"/>
                        </a:rPr>
                        <a:t>2.500</a:t>
                      </a:r>
                      <a:endParaRPr lang="en-US" sz="2000" b="0" i="0" u="none" strike="noStrike">
                        <a:effectLst/>
                        <a:latin typeface="Arial" panose="020B0604020202020204" pitchFamily="34" charset="0"/>
                      </a:endParaRPr>
                    </a:p>
                  </a:txBody>
                  <a:tcPr marL="10706" marR="10706" marT="10706"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338D"/>
                    </a:solidFill>
                  </a:tcPr>
                </a:tc>
                <a:tc>
                  <a:txBody>
                    <a:bodyPr/>
                    <a:lstStyle/>
                    <a:p>
                      <a:pPr algn="ctr" fontAlgn="ctr">
                        <a:spcBef>
                          <a:spcPts val="0"/>
                        </a:spcBef>
                        <a:spcAft>
                          <a:spcPts val="0"/>
                        </a:spcAft>
                      </a:pPr>
                      <a:r>
                        <a:rPr lang="en-US" sz="1200" b="1" i="0" u="none" strike="noStrike">
                          <a:solidFill>
                            <a:srgbClr val="FFFFFF"/>
                          </a:solidFill>
                          <a:effectLst/>
                          <a:latin typeface="Arial" panose="020B0604020202020204" pitchFamily="34" charset="0"/>
                        </a:rPr>
                        <a:t>3.000</a:t>
                      </a:r>
                      <a:endParaRPr lang="en-US" sz="2000" b="0" i="0" u="none" strike="noStrike">
                        <a:effectLst/>
                        <a:latin typeface="Arial" panose="020B0604020202020204" pitchFamily="34" charset="0"/>
                      </a:endParaRPr>
                    </a:p>
                  </a:txBody>
                  <a:tcPr marL="10706" marR="10706" marT="10706"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338D"/>
                    </a:solidFill>
                  </a:tcPr>
                </a:tc>
                <a:tc>
                  <a:txBody>
                    <a:bodyPr/>
                    <a:lstStyle/>
                    <a:p>
                      <a:pPr algn="ctr" fontAlgn="ctr">
                        <a:spcBef>
                          <a:spcPts val="0"/>
                        </a:spcBef>
                        <a:spcAft>
                          <a:spcPts val="0"/>
                        </a:spcAft>
                      </a:pPr>
                      <a:r>
                        <a:rPr lang="en-US" sz="1200" b="1" i="0" u="none" strike="noStrike">
                          <a:solidFill>
                            <a:srgbClr val="FFFFFF"/>
                          </a:solidFill>
                          <a:effectLst/>
                          <a:latin typeface="Arial" panose="020B0604020202020204" pitchFamily="34" charset="0"/>
                        </a:rPr>
                        <a:t>3.500</a:t>
                      </a:r>
                      <a:endParaRPr lang="en-US" sz="2000" b="0" i="0" u="none" strike="noStrike">
                        <a:effectLst/>
                        <a:latin typeface="Arial" panose="020B0604020202020204" pitchFamily="34" charset="0"/>
                      </a:endParaRPr>
                    </a:p>
                  </a:txBody>
                  <a:tcPr marL="10706" marR="10706" marT="10706"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338D"/>
                    </a:solidFill>
                  </a:tcPr>
                </a:tc>
                <a:tc>
                  <a:txBody>
                    <a:bodyPr/>
                    <a:lstStyle/>
                    <a:p>
                      <a:pPr algn="ctr" fontAlgn="ctr">
                        <a:spcBef>
                          <a:spcPts val="0"/>
                        </a:spcBef>
                        <a:spcAft>
                          <a:spcPts val="0"/>
                        </a:spcAft>
                      </a:pPr>
                      <a:r>
                        <a:rPr lang="en-US" sz="1200" b="1" i="0" u="none" strike="noStrike">
                          <a:solidFill>
                            <a:srgbClr val="FFFFFF"/>
                          </a:solidFill>
                          <a:effectLst/>
                          <a:latin typeface="Arial" panose="020B0604020202020204" pitchFamily="34" charset="0"/>
                        </a:rPr>
                        <a:t>4.000</a:t>
                      </a:r>
                      <a:endParaRPr lang="en-US" sz="2000" b="0" i="0" u="none" strike="noStrike">
                        <a:effectLst/>
                        <a:latin typeface="Arial" panose="020B0604020202020204" pitchFamily="34" charset="0"/>
                      </a:endParaRPr>
                    </a:p>
                  </a:txBody>
                  <a:tcPr marL="10706" marR="10706" marT="10706"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338D"/>
                    </a:solidFill>
                  </a:tcPr>
                </a:tc>
                <a:extLst>
                  <a:ext uri="{0D108BD9-81ED-4DB2-BD59-A6C34878D82A}">
                    <a16:rowId xmlns:a16="http://schemas.microsoft.com/office/drawing/2014/main" val="2804803970"/>
                  </a:ext>
                </a:extLst>
              </a:tr>
              <a:tr h="332320">
                <a:tc>
                  <a:txBody>
                    <a:bodyPr/>
                    <a:lstStyle/>
                    <a:p>
                      <a:pPr algn="l" fontAlgn="b">
                        <a:spcBef>
                          <a:spcPts val="0"/>
                        </a:spcBef>
                        <a:spcAft>
                          <a:spcPts val="0"/>
                        </a:spcAft>
                      </a:pPr>
                      <a:endParaRPr lang="en-US" sz="2000" b="0" i="0" u="none" strike="noStrike">
                        <a:effectLst/>
                        <a:latin typeface="Arial" panose="020B0604020202020204" pitchFamily="34" charset="0"/>
                      </a:endParaRPr>
                    </a:p>
                  </a:txBody>
                  <a:tcPr marL="10706" marR="10706" marT="10706"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spcBef>
                          <a:spcPts val="0"/>
                        </a:spcBef>
                        <a:spcAft>
                          <a:spcPts val="0"/>
                        </a:spcAft>
                      </a:pPr>
                      <a:endParaRPr lang="en-US" sz="2000" b="0" i="0" u="none" strike="noStrike">
                        <a:effectLst/>
                        <a:latin typeface="Arial" panose="020B0604020202020204" pitchFamily="34" charset="0"/>
                      </a:endParaRPr>
                    </a:p>
                  </a:txBody>
                  <a:tcPr marL="10706" marR="10706" marT="10706"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spcBef>
                          <a:spcPts val="0"/>
                        </a:spcBef>
                        <a:spcAft>
                          <a:spcPts val="0"/>
                        </a:spcAft>
                      </a:pPr>
                      <a:r>
                        <a:rPr lang="en-US" sz="1200" b="0" i="0" u="none" strike="noStrike">
                          <a:solidFill>
                            <a:srgbClr val="000000"/>
                          </a:solidFill>
                          <a:effectLst/>
                          <a:latin typeface="Arial" panose="020B0604020202020204" pitchFamily="34" charset="0"/>
                        </a:rPr>
                        <a:t> </a:t>
                      </a:r>
                      <a:endParaRPr lang="en-US" sz="2000" b="0" i="0" u="none" strike="noStrike">
                        <a:effectLst/>
                        <a:latin typeface="Arial" panose="020B0604020202020204" pitchFamily="34" charset="0"/>
                      </a:endParaRPr>
                    </a:p>
                  </a:txBody>
                  <a:tcPr marL="10706" marR="10706" marT="10706" marB="0" anchor="b">
                    <a:lnL>
                      <a:noFill/>
                    </a:lnL>
                    <a:lnR w="6350" cap="flat" cmpd="sng" algn="ctr">
                      <a:solidFill>
                        <a:srgbClr val="FFFFFF"/>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gridSpan="7">
                  <a:txBody>
                    <a:bodyPr/>
                    <a:lstStyle/>
                    <a:p>
                      <a:pPr algn="ctr" fontAlgn="ctr">
                        <a:spcBef>
                          <a:spcPts val="0"/>
                        </a:spcBef>
                        <a:spcAft>
                          <a:spcPts val="0"/>
                        </a:spcAft>
                      </a:pPr>
                      <a:r>
                        <a:rPr lang="en-US" sz="1200" b="1" i="0" u="none" strike="noStrike">
                          <a:solidFill>
                            <a:srgbClr val="FFFFFF"/>
                          </a:solidFill>
                          <a:effectLst/>
                          <a:latin typeface="Arial" panose="020B0604020202020204" pitchFamily="34" charset="0"/>
                        </a:rPr>
                        <a:t>Percentil 80</a:t>
                      </a:r>
                      <a:endParaRPr lang="en-US" sz="2000" b="0" i="0" u="none" strike="noStrike">
                        <a:effectLst/>
                        <a:latin typeface="Arial" panose="020B0604020202020204" pitchFamily="34" charset="0"/>
                      </a:endParaRPr>
                    </a:p>
                  </a:txBody>
                  <a:tcPr marL="102779" marR="102779" marT="51390" marB="51390">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338D"/>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478435635"/>
                  </a:ext>
                </a:extLst>
              </a:tr>
              <a:tr h="428676">
                <a:tc>
                  <a:txBody>
                    <a:bodyPr/>
                    <a:lstStyle/>
                    <a:p>
                      <a:pPr algn="ctr" fontAlgn="ctr">
                        <a:spcBef>
                          <a:spcPts val="0"/>
                        </a:spcBef>
                        <a:spcAft>
                          <a:spcPts val="0"/>
                        </a:spcAft>
                      </a:pPr>
                      <a:r>
                        <a:rPr lang="en-US" sz="1200" b="1" i="0" u="none" strike="noStrike">
                          <a:solidFill>
                            <a:srgbClr val="FFFFFF"/>
                          </a:solidFill>
                          <a:effectLst/>
                          <a:latin typeface="Arial" panose="020B0604020202020204" pitchFamily="34" charset="0"/>
                        </a:rPr>
                        <a:t>Lithology</a:t>
                      </a:r>
                      <a:endParaRPr lang="en-US" sz="2000" b="0" i="0" u="none" strike="noStrike">
                        <a:effectLst/>
                        <a:latin typeface="Arial" panose="020B0604020202020204" pitchFamily="34" charset="0"/>
                      </a:endParaRPr>
                    </a:p>
                  </a:txBody>
                  <a:tcPr marL="10706" marR="10706" marT="10706" marB="0" anchor="ctr">
                    <a:lnL w="6350" cap="flat" cmpd="sng" algn="ctr">
                      <a:solidFill>
                        <a:srgbClr val="000000"/>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338D"/>
                    </a:solidFill>
                  </a:tcPr>
                </a:tc>
                <a:tc>
                  <a:txBody>
                    <a:bodyPr/>
                    <a:lstStyle/>
                    <a:p>
                      <a:pPr algn="ctr" fontAlgn="ctr">
                        <a:spcBef>
                          <a:spcPts val="0"/>
                        </a:spcBef>
                        <a:spcAft>
                          <a:spcPts val="0"/>
                        </a:spcAft>
                      </a:pPr>
                      <a:r>
                        <a:rPr lang="en-US" sz="1200" b="1" i="0" u="none" strike="noStrike">
                          <a:solidFill>
                            <a:srgbClr val="FFFFFF"/>
                          </a:solidFill>
                          <a:effectLst/>
                          <a:latin typeface="Arial" panose="020B0604020202020204" pitchFamily="34" charset="0"/>
                        </a:rPr>
                        <a:t>#</a:t>
                      </a:r>
                      <a:endParaRPr lang="en-US" sz="2000" b="0" i="0" u="none" strike="noStrike">
                        <a:effectLst/>
                        <a:latin typeface="Arial" panose="020B0604020202020204" pitchFamily="34" charset="0"/>
                      </a:endParaRPr>
                    </a:p>
                  </a:txBody>
                  <a:tcPr marL="10706" marR="10706" marT="10706"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338D"/>
                    </a:solidFill>
                  </a:tcPr>
                </a:tc>
                <a:tc>
                  <a:txBody>
                    <a:bodyPr/>
                    <a:lstStyle/>
                    <a:p>
                      <a:pPr algn="ctr" fontAlgn="ctr">
                        <a:spcBef>
                          <a:spcPts val="0"/>
                        </a:spcBef>
                        <a:spcAft>
                          <a:spcPts val="0"/>
                        </a:spcAft>
                      </a:pPr>
                      <a:r>
                        <a:rPr lang="en-US" sz="1200" b="1" i="0" u="none" strike="noStrike">
                          <a:solidFill>
                            <a:srgbClr val="FFFFFF"/>
                          </a:solidFill>
                          <a:effectLst/>
                          <a:latin typeface="Arial" panose="020B0604020202020204" pitchFamily="34" charset="0"/>
                        </a:rPr>
                        <a:t>%</a:t>
                      </a:r>
                      <a:endParaRPr lang="en-US" sz="2000" b="0" i="0" u="none" strike="noStrike">
                        <a:effectLst/>
                        <a:latin typeface="Arial" panose="020B0604020202020204" pitchFamily="34" charset="0"/>
                      </a:endParaRPr>
                    </a:p>
                  </a:txBody>
                  <a:tcPr marL="10706" marR="10706" marT="10706"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338D"/>
                    </a:solidFill>
                  </a:tcPr>
                </a:tc>
                <a:tc>
                  <a:txBody>
                    <a:bodyPr/>
                    <a:lstStyle/>
                    <a:p>
                      <a:pPr algn="ctr" fontAlgn="ctr">
                        <a:spcBef>
                          <a:spcPts val="0"/>
                        </a:spcBef>
                        <a:spcAft>
                          <a:spcPts val="0"/>
                        </a:spcAft>
                      </a:pPr>
                      <a:r>
                        <a:rPr lang="en-US" sz="1200" b="1" i="0" u="none" strike="noStrike">
                          <a:solidFill>
                            <a:srgbClr val="FFFFFF"/>
                          </a:solidFill>
                          <a:effectLst/>
                          <a:latin typeface="Arial" panose="020B0604020202020204" pitchFamily="34" charset="0"/>
                        </a:rPr>
                        <a:t>Wibm    (kWh/t)</a:t>
                      </a:r>
                      <a:endParaRPr lang="en-US" sz="2000" b="0" i="0" u="none" strike="noStrike">
                        <a:effectLst/>
                        <a:latin typeface="Arial" panose="020B0604020202020204" pitchFamily="34" charset="0"/>
                      </a:endParaRPr>
                    </a:p>
                  </a:txBody>
                  <a:tcPr marL="10706" marR="10706" marT="10706"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338D"/>
                    </a:solidFill>
                  </a:tcPr>
                </a:tc>
                <a:tc>
                  <a:txBody>
                    <a:bodyPr/>
                    <a:lstStyle/>
                    <a:p>
                      <a:pPr algn="ctr" fontAlgn="ctr">
                        <a:spcBef>
                          <a:spcPts val="0"/>
                        </a:spcBef>
                        <a:spcAft>
                          <a:spcPts val="0"/>
                        </a:spcAft>
                      </a:pPr>
                      <a:r>
                        <a:rPr lang="en-US" sz="1200" b="1" i="0" u="none" strike="noStrike">
                          <a:solidFill>
                            <a:srgbClr val="FFFFFF"/>
                          </a:solidFill>
                          <a:effectLst/>
                          <a:latin typeface="Arial" panose="020B0604020202020204" pitchFamily="34" charset="0"/>
                        </a:rPr>
                        <a:t>Starkey     (min)</a:t>
                      </a:r>
                      <a:endParaRPr lang="en-US" sz="2000" b="0" i="0" u="none" strike="noStrike">
                        <a:effectLst/>
                        <a:latin typeface="Arial" panose="020B0604020202020204" pitchFamily="34" charset="0"/>
                      </a:endParaRPr>
                    </a:p>
                  </a:txBody>
                  <a:tcPr marL="10706" marR="10706" marT="10706"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338D"/>
                    </a:solidFill>
                  </a:tcPr>
                </a:tc>
                <a:tc>
                  <a:txBody>
                    <a:bodyPr/>
                    <a:lstStyle/>
                    <a:p>
                      <a:pPr algn="ctr" fontAlgn="ctr">
                        <a:spcBef>
                          <a:spcPts val="0"/>
                        </a:spcBef>
                        <a:spcAft>
                          <a:spcPts val="0"/>
                        </a:spcAft>
                      </a:pPr>
                      <a:r>
                        <a:rPr lang="en-US" sz="1200" b="1" i="0" u="none" strike="noStrike">
                          <a:solidFill>
                            <a:srgbClr val="FFFFFF"/>
                          </a:solidFill>
                          <a:effectLst/>
                          <a:latin typeface="Arial" panose="020B0604020202020204" pitchFamily="34" charset="0"/>
                        </a:rPr>
                        <a:t>Amelunxen kWh/t</a:t>
                      </a:r>
                      <a:endParaRPr lang="en-US" sz="2000" b="0" i="0" u="none" strike="noStrike">
                        <a:effectLst/>
                        <a:latin typeface="Arial" panose="020B0604020202020204" pitchFamily="34" charset="0"/>
                      </a:endParaRPr>
                    </a:p>
                  </a:txBody>
                  <a:tcPr marL="10706" marR="10706" marT="10706"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338D"/>
                    </a:solidFill>
                  </a:tcPr>
                </a:tc>
                <a:tc>
                  <a:txBody>
                    <a:bodyPr/>
                    <a:lstStyle/>
                    <a:p>
                      <a:pPr algn="ctr" fontAlgn="ctr">
                        <a:spcBef>
                          <a:spcPts val="0"/>
                        </a:spcBef>
                        <a:spcAft>
                          <a:spcPts val="0"/>
                        </a:spcAft>
                      </a:pPr>
                      <a:r>
                        <a:rPr lang="en-US" sz="1200" b="1" i="0" u="none" strike="noStrike">
                          <a:solidFill>
                            <a:srgbClr val="FFFFFF"/>
                          </a:solidFill>
                          <a:effectLst/>
                          <a:latin typeface="Arial" panose="020B0604020202020204" pitchFamily="34" charset="0"/>
                        </a:rPr>
                        <a:t>Amelunxen kWh/t</a:t>
                      </a:r>
                      <a:endParaRPr lang="en-US" sz="2000" b="0" i="0" u="none" strike="noStrike">
                        <a:effectLst/>
                        <a:latin typeface="Arial" panose="020B0604020202020204" pitchFamily="34" charset="0"/>
                      </a:endParaRPr>
                    </a:p>
                  </a:txBody>
                  <a:tcPr marL="10706" marR="10706" marT="10706"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338D"/>
                    </a:solidFill>
                  </a:tcPr>
                </a:tc>
                <a:tc>
                  <a:txBody>
                    <a:bodyPr/>
                    <a:lstStyle/>
                    <a:p>
                      <a:pPr algn="ctr" fontAlgn="ctr">
                        <a:spcBef>
                          <a:spcPts val="0"/>
                        </a:spcBef>
                        <a:spcAft>
                          <a:spcPts val="0"/>
                        </a:spcAft>
                      </a:pPr>
                      <a:r>
                        <a:rPr lang="en-US" sz="1200" b="1" i="0" u="none" strike="noStrike">
                          <a:solidFill>
                            <a:srgbClr val="FFFFFF"/>
                          </a:solidFill>
                          <a:effectLst/>
                          <a:latin typeface="Arial" panose="020B0604020202020204" pitchFamily="34" charset="0"/>
                        </a:rPr>
                        <a:t>Amelunxen kWh/t</a:t>
                      </a:r>
                      <a:endParaRPr lang="en-US" sz="2000" b="0" i="0" u="none" strike="noStrike">
                        <a:effectLst/>
                        <a:latin typeface="Arial" panose="020B0604020202020204" pitchFamily="34" charset="0"/>
                      </a:endParaRPr>
                    </a:p>
                  </a:txBody>
                  <a:tcPr marL="10706" marR="10706" marT="10706"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338D"/>
                    </a:solidFill>
                  </a:tcPr>
                </a:tc>
                <a:tc>
                  <a:txBody>
                    <a:bodyPr/>
                    <a:lstStyle/>
                    <a:p>
                      <a:pPr algn="ctr" fontAlgn="ctr">
                        <a:spcBef>
                          <a:spcPts val="0"/>
                        </a:spcBef>
                        <a:spcAft>
                          <a:spcPts val="0"/>
                        </a:spcAft>
                      </a:pPr>
                      <a:r>
                        <a:rPr lang="en-US" sz="1200" b="1" i="0" u="none" strike="noStrike">
                          <a:solidFill>
                            <a:srgbClr val="FFFFFF"/>
                          </a:solidFill>
                          <a:effectLst/>
                          <a:latin typeface="Arial" panose="020B0604020202020204" pitchFamily="34" charset="0"/>
                        </a:rPr>
                        <a:t>Amelunxen kWh/t</a:t>
                      </a:r>
                      <a:endParaRPr lang="en-US" sz="2000" b="0" i="0" u="none" strike="noStrike">
                        <a:effectLst/>
                        <a:latin typeface="Arial" panose="020B0604020202020204" pitchFamily="34" charset="0"/>
                      </a:endParaRPr>
                    </a:p>
                  </a:txBody>
                  <a:tcPr marL="10706" marR="10706" marT="10706"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338D"/>
                    </a:solidFill>
                  </a:tcPr>
                </a:tc>
                <a:tc>
                  <a:txBody>
                    <a:bodyPr/>
                    <a:lstStyle/>
                    <a:p>
                      <a:pPr algn="ctr" fontAlgn="ctr">
                        <a:spcBef>
                          <a:spcPts val="0"/>
                        </a:spcBef>
                        <a:spcAft>
                          <a:spcPts val="0"/>
                        </a:spcAft>
                      </a:pPr>
                      <a:r>
                        <a:rPr lang="en-US" sz="1200" b="1" i="0" u="none" strike="noStrike">
                          <a:solidFill>
                            <a:srgbClr val="FFFFFF"/>
                          </a:solidFill>
                          <a:effectLst/>
                          <a:latin typeface="Arial" panose="020B0604020202020204" pitchFamily="34" charset="0"/>
                        </a:rPr>
                        <a:t>Amelunxen kWh/t</a:t>
                      </a:r>
                      <a:endParaRPr lang="en-US" sz="2000" b="0" i="0" u="none" strike="noStrike">
                        <a:effectLst/>
                        <a:latin typeface="Arial" panose="020B0604020202020204" pitchFamily="34" charset="0"/>
                      </a:endParaRPr>
                    </a:p>
                  </a:txBody>
                  <a:tcPr marL="10706" marR="10706" marT="10706"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338D"/>
                    </a:solidFill>
                  </a:tcPr>
                </a:tc>
                <a:extLst>
                  <a:ext uri="{0D108BD9-81ED-4DB2-BD59-A6C34878D82A}">
                    <a16:rowId xmlns:a16="http://schemas.microsoft.com/office/drawing/2014/main" val="51091278"/>
                  </a:ext>
                </a:extLst>
              </a:tr>
              <a:tr h="240247">
                <a:tc>
                  <a:txBody>
                    <a:bodyPr/>
                    <a:lstStyle/>
                    <a:p>
                      <a:pPr algn="l" fontAlgn="b">
                        <a:spcBef>
                          <a:spcPts val="0"/>
                        </a:spcBef>
                        <a:spcAft>
                          <a:spcPts val="0"/>
                        </a:spcAft>
                      </a:pPr>
                      <a:r>
                        <a:rPr lang="en-US" sz="1200" b="0" i="0" u="none" strike="noStrike">
                          <a:solidFill>
                            <a:srgbClr val="000000"/>
                          </a:solidFill>
                          <a:effectLst/>
                          <a:latin typeface="Arial" panose="020B0604020202020204" pitchFamily="34" charset="0"/>
                        </a:rPr>
                        <a:t>Granodiorita</a:t>
                      </a:r>
                      <a:endParaRPr lang="en-US" sz="2000" b="0" i="0" u="none" strike="noStrike">
                        <a:effectLst/>
                        <a:latin typeface="Arial" panose="020B0604020202020204" pitchFamily="34" charset="0"/>
                      </a:endParaRPr>
                    </a:p>
                  </a:txBody>
                  <a:tcPr marL="10706" marR="10706" marT="107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spcBef>
                          <a:spcPts val="0"/>
                        </a:spcBef>
                        <a:spcAft>
                          <a:spcPts val="0"/>
                        </a:spcAft>
                      </a:pPr>
                      <a:r>
                        <a:rPr lang="en-US" sz="1200" b="0" i="0" u="none" strike="noStrike">
                          <a:solidFill>
                            <a:srgbClr val="000000"/>
                          </a:solidFill>
                          <a:effectLst/>
                          <a:latin typeface="Arial" panose="020B0604020202020204" pitchFamily="34" charset="0"/>
                        </a:rPr>
                        <a:t>124</a:t>
                      </a:r>
                      <a:endParaRPr lang="en-US" sz="2000" b="0" i="0" u="none" strike="noStrike">
                        <a:effectLst/>
                        <a:latin typeface="Arial" panose="020B0604020202020204" pitchFamily="34" charset="0"/>
                      </a:endParaRPr>
                    </a:p>
                  </a:txBody>
                  <a:tcPr marL="10706" marR="10706" marT="107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spcBef>
                          <a:spcPts val="0"/>
                        </a:spcBef>
                        <a:spcAft>
                          <a:spcPts val="0"/>
                        </a:spcAft>
                      </a:pPr>
                      <a:r>
                        <a:rPr lang="en-US" sz="1200" b="0" i="0" u="none" strike="noStrike">
                          <a:solidFill>
                            <a:srgbClr val="000000"/>
                          </a:solidFill>
                          <a:effectLst/>
                          <a:latin typeface="Arial" panose="020B0604020202020204" pitchFamily="34" charset="0"/>
                        </a:rPr>
                        <a:t>44,9%</a:t>
                      </a:r>
                      <a:endParaRPr lang="en-US" sz="2000" b="0" i="0" u="none" strike="noStrike">
                        <a:effectLst/>
                        <a:latin typeface="Arial" panose="020B0604020202020204" pitchFamily="34" charset="0"/>
                      </a:endParaRPr>
                    </a:p>
                  </a:txBody>
                  <a:tcPr marL="10706" marR="10706" marT="107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spcBef>
                          <a:spcPts val="0"/>
                        </a:spcBef>
                        <a:spcAft>
                          <a:spcPts val="0"/>
                        </a:spcAft>
                      </a:pPr>
                      <a:r>
                        <a:rPr lang="en-US" sz="1200" b="0" i="0" u="none" strike="noStrike">
                          <a:solidFill>
                            <a:srgbClr val="000000"/>
                          </a:solidFill>
                          <a:effectLst/>
                          <a:latin typeface="Arial" panose="020B0604020202020204" pitchFamily="34" charset="0"/>
                        </a:rPr>
                        <a:t>17,31</a:t>
                      </a:r>
                      <a:endParaRPr lang="en-US" sz="2000" b="0" i="0" u="none" strike="noStrike">
                        <a:effectLst/>
                        <a:latin typeface="Arial" panose="020B0604020202020204" pitchFamily="34" charset="0"/>
                      </a:endParaRPr>
                    </a:p>
                  </a:txBody>
                  <a:tcPr marL="10706" marR="10706" marT="107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spcBef>
                          <a:spcPts val="0"/>
                        </a:spcBef>
                        <a:spcAft>
                          <a:spcPts val="0"/>
                        </a:spcAft>
                      </a:pPr>
                      <a:r>
                        <a:rPr lang="en-US" sz="1200" b="0" i="0" u="none" strike="noStrike">
                          <a:solidFill>
                            <a:srgbClr val="000000"/>
                          </a:solidFill>
                          <a:effectLst/>
                          <a:latin typeface="Arial" panose="020B0604020202020204" pitchFamily="34" charset="0"/>
                        </a:rPr>
                        <a:t>101,30</a:t>
                      </a:r>
                      <a:endParaRPr lang="en-US" sz="2000" b="0" i="0" u="none" strike="noStrike">
                        <a:effectLst/>
                        <a:latin typeface="Arial" panose="020B0604020202020204" pitchFamily="34" charset="0"/>
                      </a:endParaRPr>
                    </a:p>
                  </a:txBody>
                  <a:tcPr marL="10706" marR="10706" marT="107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spcBef>
                          <a:spcPts val="0"/>
                        </a:spcBef>
                        <a:spcAft>
                          <a:spcPts val="0"/>
                        </a:spcAft>
                      </a:pPr>
                      <a:r>
                        <a:rPr lang="en-US" sz="1200" b="0" i="0" u="none" strike="noStrike">
                          <a:solidFill>
                            <a:srgbClr val="000000"/>
                          </a:solidFill>
                          <a:effectLst/>
                          <a:latin typeface="Arial" panose="020B0604020202020204" pitchFamily="34" charset="0"/>
                        </a:rPr>
                        <a:t>7,40</a:t>
                      </a:r>
                      <a:endParaRPr lang="en-US" sz="2000" b="0" i="0" u="none" strike="noStrike">
                        <a:effectLst/>
                        <a:latin typeface="Arial" panose="020B0604020202020204" pitchFamily="34" charset="0"/>
                      </a:endParaRPr>
                    </a:p>
                  </a:txBody>
                  <a:tcPr marL="10706" marR="10706" marT="107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spcBef>
                          <a:spcPts val="0"/>
                        </a:spcBef>
                        <a:spcAft>
                          <a:spcPts val="0"/>
                        </a:spcAft>
                      </a:pPr>
                      <a:r>
                        <a:rPr lang="en-US" sz="1200" b="0" i="0" u="none" strike="noStrike">
                          <a:solidFill>
                            <a:srgbClr val="000000"/>
                          </a:solidFill>
                          <a:effectLst/>
                          <a:latin typeface="Arial" panose="020B0604020202020204" pitchFamily="34" charset="0"/>
                        </a:rPr>
                        <a:t>6,96</a:t>
                      </a:r>
                      <a:endParaRPr lang="en-US" sz="2000" b="0" i="0" u="none" strike="noStrike">
                        <a:effectLst/>
                        <a:latin typeface="Arial" panose="020B0604020202020204" pitchFamily="34" charset="0"/>
                      </a:endParaRPr>
                    </a:p>
                  </a:txBody>
                  <a:tcPr marL="10706" marR="10706" marT="107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spcBef>
                          <a:spcPts val="0"/>
                        </a:spcBef>
                        <a:spcAft>
                          <a:spcPts val="0"/>
                        </a:spcAft>
                      </a:pPr>
                      <a:r>
                        <a:rPr lang="en-US" sz="1200" b="0" i="0" u="none" strike="noStrike">
                          <a:solidFill>
                            <a:srgbClr val="000000"/>
                          </a:solidFill>
                          <a:effectLst/>
                          <a:latin typeface="Arial" panose="020B0604020202020204" pitchFamily="34" charset="0"/>
                        </a:rPr>
                        <a:t>6,62</a:t>
                      </a:r>
                      <a:endParaRPr lang="en-US" sz="2000" b="0" i="0" u="none" strike="noStrike">
                        <a:effectLst/>
                        <a:latin typeface="Arial" panose="020B0604020202020204" pitchFamily="34" charset="0"/>
                      </a:endParaRPr>
                    </a:p>
                  </a:txBody>
                  <a:tcPr marL="10706" marR="10706" marT="107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spcBef>
                          <a:spcPts val="0"/>
                        </a:spcBef>
                        <a:spcAft>
                          <a:spcPts val="0"/>
                        </a:spcAft>
                      </a:pPr>
                      <a:r>
                        <a:rPr lang="en-US" sz="1200" b="0" i="0" u="none" strike="noStrike">
                          <a:solidFill>
                            <a:srgbClr val="000000"/>
                          </a:solidFill>
                          <a:effectLst/>
                          <a:latin typeface="Arial" panose="020B0604020202020204" pitchFamily="34" charset="0"/>
                        </a:rPr>
                        <a:t>6,34</a:t>
                      </a:r>
                      <a:endParaRPr lang="en-US" sz="2000" b="0" i="0" u="none" strike="noStrike">
                        <a:effectLst/>
                        <a:latin typeface="Arial" panose="020B0604020202020204" pitchFamily="34" charset="0"/>
                      </a:endParaRPr>
                    </a:p>
                  </a:txBody>
                  <a:tcPr marL="10706" marR="10706" marT="107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spcBef>
                          <a:spcPts val="0"/>
                        </a:spcBef>
                        <a:spcAft>
                          <a:spcPts val="0"/>
                        </a:spcAft>
                      </a:pPr>
                      <a:r>
                        <a:rPr lang="en-US" sz="1200" b="0" i="0" u="none" strike="noStrike">
                          <a:solidFill>
                            <a:srgbClr val="000000"/>
                          </a:solidFill>
                          <a:effectLst/>
                          <a:latin typeface="Arial" panose="020B0604020202020204" pitchFamily="34" charset="0"/>
                        </a:rPr>
                        <a:t>6,12</a:t>
                      </a:r>
                      <a:endParaRPr lang="en-US" sz="2000" b="0" i="0" u="none" strike="noStrike">
                        <a:effectLst/>
                        <a:latin typeface="Arial" panose="020B0604020202020204" pitchFamily="34" charset="0"/>
                      </a:endParaRPr>
                    </a:p>
                  </a:txBody>
                  <a:tcPr marL="10706" marR="10706" marT="107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66034360"/>
                  </a:ext>
                </a:extLst>
              </a:tr>
              <a:tr h="240247">
                <a:tc>
                  <a:txBody>
                    <a:bodyPr/>
                    <a:lstStyle/>
                    <a:p>
                      <a:pPr algn="l" fontAlgn="b">
                        <a:spcBef>
                          <a:spcPts val="0"/>
                        </a:spcBef>
                        <a:spcAft>
                          <a:spcPts val="0"/>
                        </a:spcAft>
                      </a:pPr>
                      <a:r>
                        <a:rPr lang="en-US" sz="1200" b="0" i="0" u="none" strike="noStrike">
                          <a:solidFill>
                            <a:srgbClr val="000000"/>
                          </a:solidFill>
                          <a:effectLst/>
                          <a:latin typeface="Arial" panose="020B0604020202020204" pitchFamily="34" charset="0"/>
                        </a:rPr>
                        <a:t>Breccia-Tobaceas</a:t>
                      </a:r>
                      <a:endParaRPr lang="en-US" sz="2000" b="0" i="0" u="none" strike="noStrike">
                        <a:effectLst/>
                        <a:latin typeface="Arial" panose="020B0604020202020204" pitchFamily="34" charset="0"/>
                      </a:endParaRPr>
                    </a:p>
                  </a:txBody>
                  <a:tcPr marL="10706" marR="10706" marT="107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spcBef>
                          <a:spcPts val="0"/>
                        </a:spcBef>
                        <a:spcAft>
                          <a:spcPts val="0"/>
                        </a:spcAft>
                      </a:pPr>
                      <a:r>
                        <a:rPr lang="en-US" sz="1200" b="0" i="0" u="none" strike="noStrike">
                          <a:solidFill>
                            <a:srgbClr val="000000"/>
                          </a:solidFill>
                          <a:effectLst/>
                          <a:latin typeface="Arial" panose="020B0604020202020204" pitchFamily="34" charset="0"/>
                        </a:rPr>
                        <a:t>36</a:t>
                      </a:r>
                      <a:endParaRPr lang="en-US" sz="2000" b="0" i="0" u="none" strike="noStrike">
                        <a:effectLst/>
                        <a:latin typeface="Arial" panose="020B0604020202020204" pitchFamily="34" charset="0"/>
                      </a:endParaRPr>
                    </a:p>
                  </a:txBody>
                  <a:tcPr marL="10706" marR="10706" marT="107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spcBef>
                          <a:spcPts val="0"/>
                        </a:spcBef>
                        <a:spcAft>
                          <a:spcPts val="0"/>
                        </a:spcAft>
                      </a:pPr>
                      <a:r>
                        <a:rPr lang="en-US" sz="1200" b="0" i="0" u="none" strike="noStrike">
                          <a:solidFill>
                            <a:srgbClr val="000000"/>
                          </a:solidFill>
                          <a:effectLst/>
                          <a:latin typeface="Arial" panose="020B0604020202020204" pitchFamily="34" charset="0"/>
                        </a:rPr>
                        <a:t>13,0%</a:t>
                      </a:r>
                      <a:endParaRPr lang="en-US" sz="2000" b="0" i="0" u="none" strike="noStrike">
                        <a:effectLst/>
                        <a:latin typeface="Arial" panose="020B0604020202020204" pitchFamily="34" charset="0"/>
                      </a:endParaRPr>
                    </a:p>
                  </a:txBody>
                  <a:tcPr marL="10706" marR="10706" marT="107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spcBef>
                          <a:spcPts val="0"/>
                        </a:spcBef>
                        <a:spcAft>
                          <a:spcPts val="0"/>
                        </a:spcAft>
                      </a:pPr>
                      <a:r>
                        <a:rPr lang="en-US" sz="1200" b="0" i="0" u="none" strike="noStrike">
                          <a:solidFill>
                            <a:srgbClr val="000000"/>
                          </a:solidFill>
                          <a:effectLst/>
                          <a:latin typeface="Arial" panose="020B0604020202020204" pitchFamily="34" charset="0"/>
                        </a:rPr>
                        <a:t>18,19</a:t>
                      </a:r>
                      <a:endParaRPr lang="en-US" sz="2000" b="0" i="0" u="none" strike="noStrike">
                        <a:effectLst/>
                        <a:latin typeface="Arial" panose="020B0604020202020204" pitchFamily="34" charset="0"/>
                      </a:endParaRPr>
                    </a:p>
                  </a:txBody>
                  <a:tcPr marL="10706" marR="10706" marT="107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spcBef>
                          <a:spcPts val="0"/>
                        </a:spcBef>
                        <a:spcAft>
                          <a:spcPts val="0"/>
                        </a:spcAft>
                      </a:pPr>
                      <a:r>
                        <a:rPr lang="en-US" sz="1200" b="0" i="0" u="none" strike="noStrike">
                          <a:solidFill>
                            <a:srgbClr val="000000"/>
                          </a:solidFill>
                          <a:effectLst/>
                          <a:latin typeface="Arial" panose="020B0604020202020204" pitchFamily="34" charset="0"/>
                        </a:rPr>
                        <a:t>124,13</a:t>
                      </a:r>
                      <a:endParaRPr lang="en-US" sz="2000" b="0" i="0" u="none" strike="noStrike">
                        <a:effectLst/>
                        <a:latin typeface="Arial" panose="020B0604020202020204" pitchFamily="34" charset="0"/>
                      </a:endParaRPr>
                    </a:p>
                  </a:txBody>
                  <a:tcPr marL="10706" marR="10706" marT="107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spcBef>
                          <a:spcPts val="0"/>
                        </a:spcBef>
                        <a:spcAft>
                          <a:spcPts val="0"/>
                        </a:spcAft>
                      </a:pPr>
                      <a:r>
                        <a:rPr lang="en-US" sz="1200" b="0" i="0" u="none" strike="noStrike">
                          <a:solidFill>
                            <a:srgbClr val="000000"/>
                          </a:solidFill>
                          <a:effectLst/>
                          <a:latin typeface="Arial" panose="020B0604020202020204" pitchFamily="34" charset="0"/>
                        </a:rPr>
                        <a:t>8,28</a:t>
                      </a:r>
                      <a:endParaRPr lang="en-US" sz="2000" b="0" i="0" u="none" strike="noStrike">
                        <a:effectLst/>
                        <a:latin typeface="Arial" panose="020B0604020202020204" pitchFamily="34" charset="0"/>
                      </a:endParaRPr>
                    </a:p>
                  </a:txBody>
                  <a:tcPr marL="10706" marR="10706" marT="107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spcBef>
                          <a:spcPts val="0"/>
                        </a:spcBef>
                        <a:spcAft>
                          <a:spcPts val="0"/>
                        </a:spcAft>
                      </a:pPr>
                      <a:r>
                        <a:rPr lang="en-US" sz="1200" b="0" i="0" u="none" strike="noStrike">
                          <a:solidFill>
                            <a:srgbClr val="000000"/>
                          </a:solidFill>
                          <a:effectLst/>
                          <a:latin typeface="Arial" panose="020B0604020202020204" pitchFamily="34" charset="0"/>
                        </a:rPr>
                        <a:t>7,78</a:t>
                      </a:r>
                      <a:endParaRPr lang="en-US" sz="2000" b="0" i="0" u="none" strike="noStrike">
                        <a:effectLst/>
                        <a:latin typeface="Arial" panose="020B0604020202020204" pitchFamily="34" charset="0"/>
                      </a:endParaRPr>
                    </a:p>
                  </a:txBody>
                  <a:tcPr marL="10706" marR="10706" marT="107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spcBef>
                          <a:spcPts val="0"/>
                        </a:spcBef>
                        <a:spcAft>
                          <a:spcPts val="0"/>
                        </a:spcAft>
                      </a:pPr>
                      <a:r>
                        <a:rPr lang="en-US" sz="1200" b="0" i="0" u="none" strike="noStrike">
                          <a:solidFill>
                            <a:srgbClr val="000000"/>
                          </a:solidFill>
                          <a:effectLst/>
                          <a:latin typeface="Arial" panose="020B0604020202020204" pitchFamily="34" charset="0"/>
                        </a:rPr>
                        <a:t>7,40</a:t>
                      </a:r>
                      <a:endParaRPr lang="en-US" sz="2000" b="0" i="0" u="none" strike="noStrike">
                        <a:effectLst/>
                        <a:latin typeface="Arial" panose="020B0604020202020204" pitchFamily="34" charset="0"/>
                      </a:endParaRPr>
                    </a:p>
                  </a:txBody>
                  <a:tcPr marL="10706" marR="10706" marT="107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spcBef>
                          <a:spcPts val="0"/>
                        </a:spcBef>
                        <a:spcAft>
                          <a:spcPts val="0"/>
                        </a:spcAft>
                      </a:pPr>
                      <a:r>
                        <a:rPr lang="en-US" sz="1200" b="0" i="0" u="none" strike="noStrike">
                          <a:solidFill>
                            <a:srgbClr val="000000"/>
                          </a:solidFill>
                          <a:effectLst/>
                          <a:latin typeface="Arial" panose="020B0604020202020204" pitchFamily="34" charset="0"/>
                        </a:rPr>
                        <a:t>7,10</a:t>
                      </a:r>
                      <a:endParaRPr lang="en-US" sz="2000" b="0" i="0" u="none" strike="noStrike">
                        <a:effectLst/>
                        <a:latin typeface="Arial" panose="020B0604020202020204" pitchFamily="34" charset="0"/>
                      </a:endParaRPr>
                    </a:p>
                  </a:txBody>
                  <a:tcPr marL="10706" marR="10706" marT="107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spcBef>
                          <a:spcPts val="0"/>
                        </a:spcBef>
                        <a:spcAft>
                          <a:spcPts val="0"/>
                        </a:spcAft>
                      </a:pPr>
                      <a:r>
                        <a:rPr lang="en-US" sz="1200" b="0" i="0" u="none" strike="noStrike">
                          <a:solidFill>
                            <a:srgbClr val="000000"/>
                          </a:solidFill>
                          <a:effectLst/>
                          <a:latin typeface="Arial" panose="020B0604020202020204" pitchFamily="34" charset="0"/>
                        </a:rPr>
                        <a:t>6,84</a:t>
                      </a:r>
                      <a:endParaRPr lang="en-US" sz="2000" b="0" i="0" u="none" strike="noStrike">
                        <a:effectLst/>
                        <a:latin typeface="Arial" panose="020B0604020202020204" pitchFamily="34" charset="0"/>
                      </a:endParaRPr>
                    </a:p>
                  </a:txBody>
                  <a:tcPr marL="10706" marR="10706" marT="107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54848653"/>
                  </a:ext>
                </a:extLst>
              </a:tr>
              <a:tr h="240247">
                <a:tc>
                  <a:txBody>
                    <a:bodyPr/>
                    <a:lstStyle/>
                    <a:p>
                      <a:pPr algn="l" fontAlgn="b">
                        <a:spcBef>
                          <a:spcPts val="0"/>
                        </a:spcBef>
                        <a:spcAft>
                          <a:spcPts val="0"/>
                        </a:spcAft>
                      </a:pPr>
                      <a:r>
                        <a:rPr lang="en-US" sz="1200" b="0" i="0" u="none" strike="noStrike">
                          <a:solidFill>
                            <a:srgbClr val="000000"/>
                          </a:solidFill>
                          <a:effectLst/>
                          <a:latin typeface="Arial" panose="020B0604020202020204" pitchFamily="34" charset="0"/>
                        </a:rPr>
                        <a:t>Breccia-Magmatic</a:t>
                      </a:r>
                      <a:endParaRPr lang="en-US" sz="2000" b="0" i="0" u="none" strike="noStrike">
                        <a:effectLst/>
                        <a:latin typeface="Arial" panose="020B0604020202020204" pitchFamily="34" charset="0"/>
                      </a:endParaRPr>
                    </a:p>
                  </a:txBody>
                  <a:tcPr marL="10706" marR="10706" marT="107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spcBef>
                          <a:spcPts val="0"/>
                        </a:spcBef>
                        <a:spcAft>
                          <a:spcPts val="0"/>
                        </a:spcAft>
                      </a:pPr>
                      <a:r>
                        <a:rPr lang="en-US" sz="1200" b="0" i="0" u="none" strike="noStrike">
                          <a:solidFill>
                            <a:srgbClr val="000000"/>
                          </a:solidFill>
                          <a:effectLst/>
                          <a:latin typeface="Arial" panose="020B0604020202020204" pitchFamily="34" charset="0"/>
                        </a:rPr>
                        <a:t>15</a:t>
                      </a:r>
                      <a:endParaRPr lang="en-US" sz="2000" b="0" i="0" u="none" strike="noStrike">
                        <a:effectLst/>
                        <a:latin typeface="Arial" panose="020B0604020202020204" pitchFamily="34" charset="0"/>
                      </a:endParaRPr>
                    </a:p>
                  </a:txBody>
                  <a:tcPr marL="10706" marR="10706" marT="107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spcBef>
                          <a:spcPts val="0"/>
                        </a:spcBef>
                        <a:spcAft>
                          <a:spcPts val="0"/>
                        </a:spcAft>
                      </a:pPr>
                      <a:r>
                        <a:rPr lang="en-US" sz="1200" b="0" i="0" u="none" strike="noStrike">
                          <a:solidFill>
                            <a:srgbClr val="000000"/>
                          </a:solidFill>
                          <a:effectLst/>
                          <a:latin typeface="Arial" panose="020B0604020202020204" pitchFamily="34" charset="0"/>
                        </a:rPr>
                        <a:t>5,4%</a:t>
                      </a:r>
                      <a:endParaRPr lang="en-US" sz="2000" b="0" i="0" u="none" strike="noStrike">
                        <a:effectLst/>
                        <a:latin typeface="Arial" panose="020B0604020202020204" pitchFamily="34" charset="0"/>
                      </a:endParaRPr>
                    </a:p>
                  </a:txBody>
                  <a:tcPr marL="10706" marR="10706" marT="107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spcBef>
                          <a:spcPts val="0"/>
                        </a:spcBef>
                        <a:spcAft>
                          <a:spcPts val="0"/>
                        </a:spcAft>
                      </a:pPr>
                      <a:r>
                        <a:rPr lang="en-US" sz="1200" b="0" i="0" u="none" strike="noStrike">
                          <a:solidFill>
                            <a:srgbClr val="000000"/>
                          </a:solidFill>
                          <a:effectLst/>
                          <a:latin typeface="Arial" panose="020B0604020202020204" pitchFamily="34" charset="0"/>
                        </a:rPr>
                        <a:t>16,85</a:t>
                      </a:r>
                      <a:endParaRPr lang="en-US" sz="2000" b="0" i="0" u="none" strike="noStrike">
                        <a:effectLst/>
                        <a:latin typeface="Arial" panose="020B0604020202020204" pitchFamily="34" charset="0"/>
                      </a:endParaRPr>
                    </a:p>
                  </a:txBody>
                  <a:tcPr marL="10706" marR="10706" marT="107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spcBef>
                          <a:spcPts val="0"/>
                        </a:spcBef>
                        <a:spcAft>
                          <a:spcPts val="0"/>
                        </a:spcAft>
                      </a:pPr>
                      <a:r>
                        <a:rPr lang="en-US" sz="1200" b="0" i="0" u="none" strike="noStrike">
                          <a:solidFill>
                            <a:srgbClr val="000000"/>
                          </a:solidFill>
                          <a:effectLst/>
                          <a:latin typeface="Arial" panose="020B0604020202020204" pitchFamily="34" charset="0"/>
                        </a:rPr>
                        <a:t>99,11</a:t>
                      </a:r>
                      <a:endParaRPr lang="en-US" sz="2000" b="0" i="0" u="none" strike="noStrike">
                        <a:effectLst/>
                        <a:latin typeface="Arial" panose="020B0604020202020204" pitchFamily="34" charset="0"/>
                      </a:endParaRPr>
                    </a:p>
                  </a:txBody>
                  <a:tcPr marL="10706" marR="10706" marT="107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spcBef>
                          <a:spcPts val="0"/>
                        </a:spcBef>
                        <a:spcAft>
                          <a:spcPts val="0"/>
                        </a:spcAft>
                      </a:pPr>
                      <a:r>
                        <a:rPr lang="en-US" sz="1200" b="0" i="0" u="none" strike="noStrike">
                          <a:solidFill>
                            <a:srgbClr val="000000"/>
                          </a:solidFill>
                          <a:effectLst/>
                          <a:latin typeface="Arial" panose="020B0604020202020204" pitchFamily="34" charset="0"/>
                        </a:rPr>
                        <a:t>7,31</a:t>
                      </a:r>
                      <a:endParaRPr lang="en-US" sz="2000" b="0" i="0" u="none" strike="noStrike">
                        <a:effectLst/>
                        <a:latin typeface="Arial" panose="020B0604020202020204" pitchFamily="34" charset="0"/>
                      </a:endParaRPr>
                    </a:p>
                  </a:txBody>
                  <a:tcPr marL="10706" marR="10706" marT="107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spcBef>
                          <a:spcPts val="0"/>
                        </a:spcBef>
                        <a:spcAft>
                          <a:spcPts val="0"/>
                        </a:spcAft>
                      </a:pPr>
                      <a:r>
                        <a:rPr lang="en-US" sz="1200" b="0" i="0" u="none" strike="noStrike">
                          <a:solidFill>
                            <a:srgbClr val="000000"/>
                          </a:solidFill>
                          <a:effectLst/>
                          <a:latin typeface="Arial" panose="020B0604020202020204" pitchFamily="34" charset="0"/>
                        </a:rPr>
                        <a:t>6,88</a:t>
                      </a:r>
                      <a:endParaRPr lang="en-US" sz="2000" b="0" i="0" u="none" strike="noStrike">
                        <a:effectLst/>
                        <a:latin typeface="Arial" panose="020B0604020202020204" pitchFamily="34" charset="0"/>
                      </a:endParaRPr>
                    </a:p>
                  </a:txBody>
                  <a:tcPr marL="10706" marR="10706" marT="107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spcBef>
                          <a:spcPts val="0"/>
                        </a:spcBef>
                        <a:spcAft>
                          <a:spcPts val="0"/>
                        </a:spcAft>
                      </a:pPr>
                      <a:r>
                        <a:rPr lang="en-US" sz="1200" b="0" i="0" u="none" strike="noStrike">
                          <a:solidFill>
                            <a:srgbClr val="000000"/>
                          </a:solidFill>
                          <a:effectLst/>
                          <a:latin typeface="Arial" panose="020B0604020202020204" pitchFamily="34" charset="0"/>
                        </a:rPr>
                        <a:t>6,54</a:t>
                      </a:r>
                      <a:endParaRPr lang="en-US" sz="2000" b="0" i="0" u="none" strike="noStrike">
                        <a:effectLst/>
                        <a:latin typeface="Arial" panose="020B0604020202020204" pitchFamily="34" charset="0"/>
                      </a:endParaRPr>
                    </a:p>
                  </a:txBody>
                  <a:tcPr marL="10706" marR="10706" marT="107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spcBef>
                          <a:spcPts val="0"/>
                        </a:spcBef>
                        <a:spcAft>
                          <a:spcPts val="0"/>
                        </a:spcAft>
                      </a:pPr>
                      <a:r>
                        <a:rPr lang="en-US" sz="1200" b="0" i="0" u="none" strike="noStrike">
                          <a:solidFill>
                            <a:srgbClr val="000000"/>
                          </a:solidFill>
                          <a:effectLst/>
                          <a:latin typeface="Arial" panose="020B0604020202020204" pitchFamily="34" charset="0"/>
                        </a:rPr>
                        <a:t>6,27</a:t>
                      </a:r>
                      <a:endParaRPr lang="en-US" sz="2000" b="0" i="0" u="none" strike="noStrike">
                        <a:effectLst/>
                        <a:latin typeface="Arial" panose="020B0604020202020204" pitchFamily="34" charset="0"/>
                      </a:endParaRPr>
                    </a:p>
                  </a:txBody>
                  <a:tcPr marL="10706" marR="10706" marT="107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spcBef>
                          <a:spcPts val="0"/>
                        </a:spcBef>
                        <a:spcAft>
                          <a:spcPts val="0"/>
                        </a:spcAft>
                      </a:pPr>
                      <a:r>
                        <a:rPr lang="en-US" sz="1200" b="0" i="0" u="none" strike="noStrike">
                          <a:solidFill>
                            <a:srgbClr val="000000"/>
                          </a:solidFill>
                          <a:effectLst/>
                          <a:latin typeface="Arial" panose="020B0604020202020204" pitchFamily="34" charset="0"/>
                        </a:rPr>
                        <a:t>7,55</a:t>
                      </a:r>
                      <a:endParaRPr lang="en-US" sz="2000" b="0" i="0" u="none" strike="noStrike">
                        <a:effectLst/>
                        <a:latin typeface="Arial" panose="020B0604020202020204" pitchFamily="34" charset="0"/>
                      </a:endParaRPr>
                    </a:p>
                  </a:txBody>
                  <a:tcPr marL="10706" marR="10706" marT="107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45657799"/>
                  </a:ext>
                </a:extLst>
              </a:tr>
              <a:tr h="240247">
                <a:tc>
                  <a:txBody>
                    <a:bodyPr/>
                    <a:lstStyle/>
                    <a:p>
                      <a:pPr algn="l" fontAlgn="b">
                        <a:spcBef>
                          <a:spcPts val="0"/>
                        </a:spcBef>
                        <a:spcAft>
                          <a:spcPts val="0"/>
                        </a:spcAft>
                      </a:pPr>
                      <a:r>
                        <a:rPr lang="en-US" sz="1200" b="0" i="0" u="none" strike="noStrike">
                          <a:solidFill>
                            <a:srgbClr val="000000"/>
                          </a:solidFill>
                          <a:effectLst/>
                          <a:latin typeface="Arial" panose="020B0604020202020204" pitchFamily="34" charset="0"/>
                        </a:rPr>
                        <a:t>Breccia-Turmaline</a:t>
                      </a:r>
                      <a:endParaRPr lang="en-US" sz="2000" b="0" i="0" u="none" strike="noStrike">
                        <a:effectLst/>
                        <a:latin typeface="Arial" panose="020B0604020202020204" pitchFamily="34" charset="0"/>
                      </a:endParaRPr>
                    </a:p>
                  </a:txBody>
                  <a:tcPr marL="10706" marR="10706" marT="107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spcBef>
                          <a:spcPts val="0"/>
                        </a:spcBef>
                        <a:spcAft>
                          <a:spcPts val="0"/>
                        </a:spcAft>
                      </a:pPr>
                      <a:r>
                        <a:rPr lang="en-US" sz="1200" b="0" i="0" u="none" strike="noStrike">
                          <a:solidFill>
                            <a:srgbClr val="000000"/>
                          </a:solidFill>
                          <a:effectLst/>
                          <a:latin typeface="Arial" panose="020B0604020202020204" pitchFamily="34" charset="0"/>
                        </a:rPr>
                        <a:t>71</a:t>
                      </a:r>
                      <a:endParaRPr lang="en-US" sz="2000" b="0" i="0" u="none" strike="noStrike">
                        <a:effectLst/>
                        <a:latin typeface="Arial" panose="020B0604020202020204" pitchFamily="34" charset="0"/>
                      </a:endParaRPr>
                    </a:p>
                  </a:txBody>
                  <a:tcPr marL="10706" marR="10706" marT="107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spcBef>
                          <a:spcPts val="0"/>
                        </a:spcBef>
                        <a:spcAft>
                          <a:spcPts val="0"/>
                        </a:spcAft>
                      </a:pPr>
                      <a:r>
                        <a:rPr lang="en-US" sz="1200" b="0" i="0" u="none" strike="noStrike">
                          <a:solidFill>
                            <a:srgbClr val="000000"/>
                          </a:solidFill>
                          <a:effectLst/>
                          <a:latin typeface="Arial" panose="020B0604020202020204" pitchFamily="34" charset="0"/>
                        </a:rPr>
                        <a:t>25,7%</a:t>
                      </a:r>
                      <a:endParaRPr lang="en-US" sz="2000" b="0" i="0" u="none" strike="noStrike">
                        <a:effectLst/>
                        <a:latin typeface="Arial" panose="020B0604020202020204" pitchFamily="34" charset="0"/>
                      </a:endParaRPr>
                    </a:p>
                  </a:txBody>
                  <a:tcPr marL="10706" marR="10706" marT="107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spcBef>
                          <a:spcPts val="0"/>
                        </a:spcBef>
                        <a:spcAft>
                          <a:spcPts val="0"/>
                        </a:spcAft>
                      </a:pPr>
                      <a:r>
                        <a:rPr lang="en-US" sz="1200" b="0" i="0" u="none" strike="noStrike">
                          <a:solidFill>
                            <a:srgbClr val="000000"/>
                          </a:solidFill>
                          <a:effectLst/>
                          <a:latin typeface="Arial" panose="020B0604020202020204" pitchFamily="34" charset="0"/>
                        </a:rPr>
                        <a:t>15,54</a:t>
                      </a:r>
                      <a:endParaRPr lang="en-US" sz="2000" b="0" i="0" u="none" strike="noStrike">
                        <a:effectLst/>
                        <a:latin typeface="Arial" panose="020B0604020202020204" pitchFamily="34" charset="0"/>
                      </a:endParaRPr>
                    </a:p>
                  </a:txBody>
                  <a:tcPr marL="10706" marR="10706" marT="107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spcBef>
                          <a:spcPts val="0"/>
                        </a:spcBef>
                        <a:spcAft>
                          <a:spcPts val="0"/>
                        </a:spcAft>
                      </a:pPr>
                      <a:r>
                        <a:rPr lang="en-US" sz="1200" b="0" i="0" u="none" strike="noStrike">
                          <a:solidFill>
                            <a:srgbClr val="000000"/>
                          </a:solidFill>
                          <a:effectLst/>
                          <a:latin typeface="Arial" panose="020B0604020202020204" pitchFamily="34" charset="0"/>
                        </a:rPr>
                        <a:t>91,73</a:t>
                      </a:r>
                      <a:endParaRPr lang="en-US" sz="2000" b="0" i="0" u="none" strike="noStrike">
                        <a:effectLst/>
                        <a:latin typeface="Arial" panose="020B0604020202020204" pitchFamily="34" charset="0"/>
                      </a:endParaRPr>
                    </a:p>
                  </a:txBody>
                  <a:tcPr marL="10706" marR="10706" marT="107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spcBef>
                          <a:spcPts val="0"/>
                        </a:spcBef>
                        <a:spcAft>
                          <a:spcPts val="0"/>
                        </a:spcAft>
                      </a:pPr>
                      <a:r>
                        <a:rPr lang="en-US" sz="1200" b="0" i="0" u="none" strike="noStrike">
                          <a:solidFill>
                            <a:srgbClr val="000000"/>
                          </a:solidFill>
                          <a:effectLst/>
                          <a:latin typeface="Arial" panose="020B0604020202020204" pitchFamily="34" charset="0"/>
                        </a:rPr>
                        <a:t>7,01</a:t>
                      </a:r>
                      <a:endParaRPr lang="en-US" sz="2000" b="0" i="0" u="none" strike="noStrike">
                        <a:effectLst/>
                        <a:latin typeface="Arial" panose="020B0604020202020204" pitchFamily="34" charset="0"/>
                      </a:endParaRPr>
                    </a:p>
                  </a:txBody>
                  <a:tcPr marL="10706" marR="10706" marT="107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spcBef>
                          <a:spcPts val="0"/>
                        </a:spcBef>
                        <a:spcAft>
                          <a:spcPts val="0"/>
                        </a:spcAft>
                      </a:pPr>
                      <a:r>
                        <a:rPr lang="en-US" sz="1200" b="0" i="0" u="none" strike="noStrike">
                          <a:solidFill>
                            <a:srgbClr val="000000"/>
                          </a:solidFill>
                          <a:effectLst/>
                          <a:latin typeface="Arial" panose="020B0604020202020204" pitchFamily="34" charset="0"/>
                        </a:rPr>
                        <a:t>6,59</a:t>
                      </a:r>
                      <a:endParaRPr lang="en-US" sz="2000" b="0" i="0" u="none" strike="noStrike">
                        <a:effectLst/>
                        <a:latin typeface="Arial" panose="020B0604020202020204" pitchFamily="34" charset="0"/>
                      </a:endParaRPr>
                    </a:p>
                  </a:txBody>
                  <a:tcPr marL="10706" marR="10706" marT="107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spcBef>
                          <a:spcPts val="0"/>
                        </a:spcBef>
                        <a:spcAft>
                          <a:spcPts val="0"/>
                        </a:spcAft>
                      </a:pPr>
                      <a:r>
                        <a:rPr lang="en-US" sz="1200" b="0" i="0" u="none" strike="noStrike">
                          <a:solidFill>
                            <a:srgbClr val="000000"/>
                          </a:solidFill>
                          <a:effectLst/>
                          <a:latin typeface="Arial" panose="020B0604020202020204" pitchFamily="34" charset="0"/>
                        </a:rPr>
                        <a:t>6,27</a:t>
                      </a:r>
                      <a:endParaRPr lang="en-US" sz="2000" b="0" i="0" u="none" strike="noStrike">
                        <a:effectLst/>
                        <a:latin typeface="Arial" panose="020B0604020202020204" pitchFamily="34" charset="0"/>
                      </a:endParaRPr>
                    </a:p>
                  </a:txBody>
                  <a:tcPr marL="10706" marR="10706" marT="107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spcBef>
                          <a:spcPts val="0"/>
                        </a:spcBef>
                        <a:spcAft>
                          <a:spcPts val="0"/>
                        </a:spcAft>
                      </a:pPr>
                      <a:r>
                        <a:rPr lang="en-US" sz="1200" b="0" i="0" u="none" strike="noStrike">
                          <a:solidFill>
                            <a:srgbClr val="000000"/>
                          </a:solidFill>
                          <a:effectLst/>
                          <a:latin typeface="Arial" panose="020B0604020202020204" pitchFamily="34" charset="0"/>
                        </a:rPr>
                        <a:t>6,01</a:t>
                      </a:r>
                      <a:endParaRPr lang="en-US" sz="2000" b="0" i="0" u="none" strike="noStrike">
                        <a:effectLst/>
                        <a:latin typeface="Arial" panose="020B0604020202020204" pitchFamily="34" charset="0"/>
                      </a:endParaRPr>
                    </a:p>
                  </a:txBody>
                  <a:tcPr marL="10706" marR="10706" marT="107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spcBef>
                          <a:spcPts val="0"/>
                        </a:spcBef>
                        <a:spcAft>
                          <a:spcPts val="0"/>
                        </a:spcAft>
                      </a:pPr>
                      <a:r>
                        <a:rPr lang="en-US" sz="1200" b="0" i="0" u="none" strike="noStrike">
                          <a:solidFill>
                            <a:srgbClr val="000000"/>
                          </a:solidFill>
                          <a:effectLst/>
                          <a:latin typeface="Arial" panose="020B0604020202020204" pitchFamily="34" charset="0"/>
                        </a:rPr>
                        <a:t>5,79</a:t>
                      </a:r>
                      <a:endParaRPr lang="en-US" sz="2000" b="0" i="0" u="none" strike="noStrike">
                        <a:effectLst/>
                        <a:latin typeface="Arial" panose="020B0604020202020204" pitchFamily="34" charset="0"/>
                      </a:endParaRPr>
                    </a:p>
                  </a:txBody>
                  <a:tcPr marL="10706" marR="10706" marT="107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26733543"/>
                  </a:ext>
                </a:extLst>
              </a:tr>
              <a:tr h="240247">
                <a:tc>
                  <a:txBody>
                    <a:bodyPr/>
                    <a:lstStyle/>
                    <a:p>
                      <a:pPr algn="l" fontAlgn="b">
                        <a:spcBef>
                          <a:spcPts val="0"/>
                        </a:spcBef>
                        <a:spcAft>
                          <a:spcPts val="0"/>
                        </a:spcAft>
                      </a:pPr>
                      <a:r>
                        <a:rPr lang="en-US" sz="1200" b="0" i="0" u="none" strike="noStrike">
                          <a:solidFill>
                            <a:srgbClr val="000000"/>
                          </a:solidFill>
                          <a:effectLst/>
                          <a:latin typeface="Arial" panose="020B0604020202020204" pitchFamily="34" charset="0"/>
                        </a:rPr>
                        <a:t>Porphyry</a:t>
                      </a:r>
                      <a:endParaRPr lang="en-US" sz="2000" b="0" i="0" u="none" strike="noStrike">
                        <a:effectLst/>
                        <a:latin typeface="Arial" panose="020B0604020202020204" pitchFamily="34" charset="0"/>
                      </a:endParaRPr>
                    </a:p>
                  </a:txBody>
                  <a:tcPr marL="10706" marR="10706" marT="107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spcBef>
                          <a:spcPts val="0"/>
                        </a:spcBef>
                        <a:spcAft>
                          <a:spcPts val="0"/>
                        </a:spcAft>
                      </a:pPr>
                      <a:r>
                        <a:rPr lang="en-US" sz="1200" b="0" i="0" u="none" strike="noStrike">
                          <a:solidFill>
                            <a:srgbClr val="000000"/>
                          </a:solidFill>
                          <a:effectLst/>
                          <a:latin typeface="Arial" panose="020B0604020202020204" pitchFamily="34" charset="0"/>
                        </a:rPr>
                        <a:t>18</a:t>
                      </a:r>
                      <a:endParaRPr lang="en-US" sz="2000" b="0" i="0" u="none" strike="noStrike">
                        <a:effectLst/>
                        <a:latin typeface="Arial" panose="020B0604020202020204" pitchFamily="34" charset="0"/>
                      </a:endParaRPr>
                    </a:p>
                  </a:txBody>
                  <a:tcPr marL="10706" marR="10706" marT="107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spcBef>
                          <a:spcPts val="0"/>
                        </a:spcBef>
                        <a:spcAft>
                          <a:spcPts val="0"/>
                        </a:spcAft>
                      </a:pPr>
                      <a:r>
                        <a:rPr lang="en-US" sz="1200" b="0" i="0" u="none" strike="noStrike">
                          <a:solidFill>
                            <a:srgbClr val="000000"/>
                          </a:solidFill>
                          <a:effectLst/>
                          <a:latin typeface="Arial" panose="020B0604020202020204" pitchFamily="34" charset="0"/>
                        </a:rPr>
                        <a:t>6,5%</a:t>
                      </a:r>
                      <a:endParaRPr lang="en-US" sz="2000" b="0" i="0" u="none" strike="noStrike">
                        <a:effectLst/>
                        <a:latin typeface="Arial" panose="020B0604020202020204" pitchFamily="34" charset="0"/>
                      </a:endParaRPr>
                    </a:p>
                  </a:txBody>
                  <a:tcPr marL="10706" marR="10706" marT="107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spcBef>
                          <a:spcPts val="0"/>
                        </a:spcBef>
                        <a:spcAft>
                          <a:spcPts val="0"/>
                        </a:spcAft>
                      </a:pPr>
                      <a:r>
                        <a:rPr lang="en-US" sz="1200" b="0" i="0" u="none" strike="noStrike">
                          <a:solidFill>
                            <a:srgbClr val="000000"/>
                          </a:solidFill>
                          <a:effectLst/>
                          <a:latin typeface="Arial" panose="020B0604020202020204" pitchFamily="34" charset="0"/>
                        </a:rPr>
                        <a:t>17,33</a:t>
                      </a:r>
                      <a:endParaRPr lang="en-US" sz="2000" b="0" i="0" u="none" strike="noStrike">
                        <a:effectLst/>
                        <a:latin typeface="Arial" panose="020B0604020202020204" pitchFamily="34" charset="0"/>
                      </a:endParaRPr>
                    </a:p>
                  </a:txBody>
                  <a:tcPr marL="10706" marR="10706" marT="107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spcBef>
                          <a:spcPts val="0"/>
                        </a:spcBef>
                        <a:spcAft>
                          <a:spcPts val="0"/>
                        </a:spcAft>
                      </a:pPr>
                      <a:r>
                        <a:rPr lang="en-US" sz="1200" b="0" i="0" u="none" strike="noStrike">
                          <a:solidFill>
                            <a:srgbClr val="000000"/>
                          </a:solidFill>
                          <a:effectLst/>
                          <a:latin typeface="Arial" panose="020B0604020202020204" pitchFamily="34" charset="0"/>
                        </a:rPr>
                        <a:t>96,16</a:t>
                      </a:r>
                      <a:endParaRPr lang="en-US" sz="2000" b="0" i="0" u="none" strike="noStrike">
                        <a:effectLst/>
                        <a:latin typeface="Arial" panose="020B0604020202020204" pitchFamily="34" charset="0"/>
                      </a:endParaRPr>
                    </a:p>
                  </a:txBody>
                  <a:tcPr marL="10706" marR="10706" marT="107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spcBef>
                          <a:spcPts val="0"/>
                        </a:spcBef>
                        <a:spcAft>
                          <a:spcPts val="0"/>
                        </a:spcAft>
                      </a:pPr>
                      <a:r>
                        <a:rPr lang="en-US" sz="1200" b="0" i="0" u="none" strike="noStrike">
                          <a:solidFill>
                            <a:srgbClr val="000000"/>
                          </a:solidFill>
                          <a:effectLst/>
                          <a:latin typeface="Arial" panose="020B0604020202020204" pitchFamily="34" charset="0"/>
                        </a:rPr>
                        <a:t>7,19</a:t>
                      </a:r>
                      <a:endParaRPr lang="en-US" sz="2000" b="0" i="0" u="none" strike="noStrike">
                        <a:effectLst/>
                        <a:latin typeface="Arial" panose="020B0604020202020204" pitchFamily="34" charset="0"/>
                      </a:endParaRPr>
                    </a:p>
                  </a:txBody>
                  <a:tcPr marL="10706" marR="10706" marT="107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spcBef>
                          <a:spcPts val="0"/>
                        </a:spcBef>
                        <a:spcAft>
                          <a:spcPts val="0"/>
                        </a:spcAft>
                      </a:pPr>
                      <a:r>
                        <a:rPr lang="en-US" sz="1200" b="0" i="0" u="none" strike="noStrike">
                          <a:solidFill>
                            <a:srgbClr val="000000"/>
                          </a:solidFill>
                          <a:effectLst/>
                          <a:latin typeface="Arial" panose="020B0604020202020204" pitchFamily="34" charset="0"/>
                        </a:rPr>
                        <a:t>6,76</a:t>
                      </a:r>
                      <a:endParaRPr lang="en-US" sz="2000" b="0" i="0" u="none" strike="noStrike">
                        <a:effectLst/>
                        <a:latin typeface="Arial" panose="020B0604020202020204" pitchFamily="34" charset="0"/>
                      </a:endParaRPr>
                    </a:p>
                  </a:txBody>
                  <a:tcPr marL="10706" marR="10706" marT="107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spcBef>
                          <a:spcPts val="0"/>
                        </a:spcBef>
                        <a:spcAft>
                          <a:spcPts val="0"/>
                        </a:spcAft>
                      </a:pPr>
                      <a:r>
                        <a:rPr lang="en-US" sz="1200" b="0" i="0" u="none" strike="noStrike">
                          <a:solidFill>
                            <a:srgbClr val="000000"/>
                          </a:solidFill>
                          <a:effectLst/>
                          <a:latin typeface="Arial" panose="020B0604020202020204" pitchFamily="34" charset="0"/>
                        </a:rPr>
                        <a:t>6,43</a:t>
                      </a:r>
                      <a:endParaRPr lang="en-US" sz="2000" b="0" i="0" u="none" strike="noStrike">
                        <a:effectLst/>
                        <a:latin typeface="Arial" panose="020B0604020202020204" pitchFamily="34" charset="0"/>
                      </a:endParaRPr>
                    </a:p>
                  </a:txBody>
                  <a:tcPr marL="10706" marR="10706" marT="107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spcBef>
                          <a:spcPts val="0"/>
                        </a:spcBef>
                        <a:spcAft>
                          <a:spcPts val="0"/>
                        </a:spcAft>
                      </a:pPr>
                      <a:r>
                        <a:rPr lang="en-US" sz="1200" b="0" i="0" u="none" strike="noStrike">
                          <a:solidFill>
                            <a:srgbClr val="000000"/>
                          </a:solidFill>
                          <a:effectLst/>
                          <a:latin typeface="Arial" panose="020B0604020202020204" pitchFamily="34" charset="0"/>
                        </a:rPr>
                        <a:t>6,17</a:t>
                      </a:r>
                      <a:endParaRPr lang="en-US" sz="2000" b="0" i="0" u="none" strike="noStrike">
                        <a:effectLst/>
                        <a:latin typeface="Arial" panose="020B0604020202020204" pitchFamily="34" charset="0"/>
                      </a:endParaRPr>
                    </a:p>
                  </a:txBody>
                  <a:tcPr marL="10706" marR="10706" marT="107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spcBef>
                          <a:spcPts val="0"/>
                        </a:spcBef>
                        <a:spcAft>
                          <a:spcPts val="0"/>
                        </a:spcAft>
                      </a:pPr>
                      <a:r>
                        <a:rPr lang="en-US" sz="1200" b="0" i="0" u="none" strike="noStrike">
                          <a:solidFill>
                            <a:srgbClr val="000000"/>
                          </a:solidFill>
                          <a:effectLst/>
                          <a:latin typeface="Arial" panose="020B0604020202020204" pitchFamily="34" charset="0"/>
                        </a:rPr>
                        <a:t>5,94</a:t>
                      </a:r>
                      <a:endParaRPr lang="en-US" sz="2000" b="0" i="0" u="none" strike="noStrike">
                        <a:effectLst/>
                        <a:latin typeface="Arial" panose="020B0604020202020204" pitchFamily="34" charset="0"/>
                      </a:endParaRPr>
                    </a:p>
                  </a:txBody>
                  <a:tcPr marL="10706" marR="10706" marT="107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31351513"/>
                  </a:ext>
                </a:extLst>
              </a:tr>
              <a:tr h="240247">
                <a:tc>
                  <a:txBody>
                    <a:bodyPr/>
                    <a:lstStyle/>
                    <a:p>
                      <a:pPr algn="l" fontAlgn="b">
                        <a:spcBef>
                          <a:spcPts val="0"/>
                        </a:spcBef>
                        <a:spcAft>
                          <a:spcPts val="0"/>
                        </a:spcAft>
                      </a:pPr>
                      <a:r>
                        <a:rPr lang="en-US" sz="1200" b="0" i="0" u="none" strike="noStrike">
                          <a:solidFill>
                            <a:srgbClr val="000000"/>
                          </a:solidFill>
                          <a:effectLst/>
                          <a:latin typeface="Arial" panose="020B0604020202020204" pitchFamily="34" charset="0"/>
                        </a:rPr>
                        <a:t>Andesita</a:t>
                      </a:r>
                      <a:endParaRPr lang="en-US" sz="2000" b="0" i="0" u="none" strike="noStrike">
                        <a:effectLst/>
                        <a:latin typeface="Arial" panose="020B0604020202020204" pitchFamily="34" charset="0"/>
                      </a:endParaRPr>
                    </a:p>
                  </a:txBody>
                  <a:tcPr marL="10706" marR="10706" marT="107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spcBef>
                          <a:spcPts val="0"/>
                        </a:spcBef>
                        <a:spcAft>
                          <a:spcPts val="0"/>
                        </a:spcAft>
                      </a:pPr>
                      <a:r>
                        <a:rPr lang="en-US" sz="1200" b="0" i="0" u="none" strike="noStrike">
                          <a:solidFill>
                            <a:srgbClr val="000000"/>
                          </a:solidFill>
                          <a:effectLst/>
                          <a:latin typeface="Arial" panose="020B0604020202020204" pitchFamily="34" charset="0"/>
                        </a:rPr>
                        <a:t>9</a:t>
                      </a:r>
                      <a:endParaRPr lang="en-US" sz="2000" b="0" i="0" u="none" strike="noStrike">
                        <a:effectLst/>
                        <a:latin typeface="Arial" panose="020B0604020202020204" pitchFamily="34" charset="0"/>
                      </a:endParaRPr>
                    </a:p>
                  </a:txBody>
                  <a:tcPr marL="10706" marR="10706" marT="107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spcBef>
                          <a:spcPts val="0"/>
                        </a:spcBef>
                        <a:spcAft>
                          <a:spcPts val="0"/>
                        </a:spcAft>
                      </a:pPr>
                      <a:r>
                        <a:rPr lang="en-US" sz="1200" b="0" i="0" u="none" strike="noStrike">
                          <a:solidFill>
                            <a:srgbClr val="000000"/>
                          </a:solidFill>
                          <a:effectLst/>
                          <a:latin typeface="Arial" panose="020B0604020202020204" pitchFamily="34" charset="0"/>
                        </a:rPr>
                        <a:t>3,3%</a:t>
                      </a:r>
                      <a:endParaRPr lang="en-US" sz="2000" b="0" i="0" u="none" strike="noStrike">
                        <a:effectLst/>
                        <a:latin typeface="Arial" panose="020B0604020202020204" pitchFamily="34" charset="0"/>
                      </a:endParaRPr>
                    </a:p>
                  </a:txBody>
                  <a:tcPr marL="10706" marR="10706" marT="107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spcBef>
                          <a:spcPts val="0"/>
                        </a:spcBef>
                        <a:spcAft>
                          <a:spcPts val="0"/>
                        </a:spcAft>
                      </a:pPr>
                      <a:r>
                        <a:rPr lang="en-US" sz="1200" b="0" i="0" u="none" strike="noStrike">
                          <a:solidFill>
                            <a:srgbClr val="000000"/>
                          </a:solidFill>
                          <a:effectLst/>
                          <a:latin typeface="Arial" panose="020B0604020202020204" pitchFamily="34" charset="0"/>
                        </a:rPr>
                        <a:t>23,92</a:t>
                      </a:r>
                      <a:endParaRPr lang="en-US" sz="2000" b="0" i="0" u="none" strike="noStrike">
                        <a:effectLst/>
                        <a:latin typeface="Arial" panose="020B0604020202020204" pitchFamily="34" charset="0"/>
                      </a:endParaRPr>
                    </a:p>
                  </a:txBody>
                  <a:tcPr marL="10706" marR="10706" marT="107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spcBef>
                          <a:spcPts val="0"/>
                        </a:spcBef>
                        <a:spcAft>
                          <a:spcPts val="0"/>
                        </a:spcAft>
                      </a:pPr>
                      <a:r>
                        <a:rPr lang="en-US" sz="1200" b="0" i="0" u="none" strike="noStrike">
                          <a:solidFill>
                            <a:srgbClr val="000000"/>
                          </a:solidFill>
                          <a:effectLst/>
                          <a:latin typeface="Arial" panose="020B0604020202020204" pitchFamily="34" charset="0"/>
                        </a:rPr>
                        <a:t>143,16</a:t>
                      </a:r>
                      <a:endParaRPr lang="en-US" sz="2000" b="0" i="0" u="none" strike="noStrike">
                        <a:effectLst/>
                        <a:latin typeface="Arial" panose="020B0604020202020204" pitchFamily="34" charset="0"/>
                      </a:endParaRPr>
                    </a:p>
                  </a:txBody>
                  <a:tcPr marL="10706" marR="10706" marT="107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spcBef>
                          <a:spcPts val="0"/>
                        </a:spcBef>
                        <a:spcAft>
                          <a:spcPts val="0"/>
                        </a:spcAft>
                      </a:pPr>
                      <a:r>
                        <a:rPr lang="en-US" sz="1200" b="0" i="0" u="none" strike="noStrike">
                          <a:solidFill>
                            <a:srgbClr val="000000"/>
                          </a:solidFill>
                          <a:effectLst/>
                          <a:latin typeface="Arial" panose="020B0604020202020204" pitchFamily="34" charset="0"/>
                        </a:rPr>
                        <a:t>8,95</a:t>
                      </a:r>
                      <a:endParaRPr lang="en-US" sz="2000" b="0" i="0" u="none" strike="noStrike">
                        <a:effectLst/>
                        <a:latin typeface="Arial" panose="020B0604020202020204" pitchFamily="34" charset="0"/>
                      </a:endParaRPr>
                    </a:p>
                  </a:txBody>
                  <a:tcPr marL="10706" marR="10706" marT="107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spcBef>
                          <a:spcPts val="0"/>
                        </a:spcBef>
                        <a:spcAft>
                          <a:spcPts val="0"/>
                        </a:spcAft>
                      </a:pPr>
                      <a:r>
                        <a:rPr lang="en-US" sz="1200" b="0" i="0" u="none" strike="noStrike">
                          <a:solidFill>
                            <a:srgbClr val="000000"/>
                          </a:solidFill>
                          <a:effectLst/>
                          <a:latin typeface="Arial" panose="020B0604020202020204" pitchFamily="34" charset="0"/>
                        </a:rPr>
                        <a:t>8,42</a:t>
                      </a:r>
                      <a:endParaRPr lang="en-US" sz="2000" b="0" i="0" u="none" strike="noStrike">
                        <a:effectLst/>
                        <a:latin typeface="Arial" panose="020B0604020202020204" pitchFamily="34" charset="0"/>
                      </a:endParaRPr>
                    </a:p>
                  </a:txBody>
                  <a:tcPr marL="10706" marR="10706" marT="107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spcBef>
                          <a:spcPts val="0"/>
                        </a:spcBef>
                        <a:spcAft>
                          <a:spcPts val="0"/>
                        </a:spcAft>
                      </a:pPr>
                      <a:r>
                        <a:rPr lang="en-US" sz="1200" b="0" i="0" u="none" strike="noStrike">
                          <a:solidFill>
                            <a:srgbClr val="000000"/>
                          </a:solidFill>
                          <a:effectLst/>
                          <a:latin typeface="Arial" panose="020B0604020202020204" pitchFamily="34" charset="0"/>
                        </a:rPr>
                        <a:t>8,01</a:t>
                      </a:r>
                      <a:endParaRPr lang="en-US" sz="2000" b="0" i="0" u="none" strike="noStrike">
                        <a:effectLst/>
                        <a:latin typeface="Arial" panose="020B0604020202020204" pitchFamily="34" charset="0"/>
                      </a:endParaRPr>
                    </a:p>
                  </a:txBody>
                  <a:tcPr marL="10706" marR="10706" marT="107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spcBef>
                          <a:spcPts val="0"/>
                        </a:spcBef>
                        <a:spcAft>
                          <a:spcPts val="0"/>
                        </a:spcAft>
                      </a:pPr>
                      <a:r>
                        <a:rPr lang="en-US" sz="1200" b="0" i="0" u="none" strike="noStrike">
                          <a:solidFill>
                            <a:srgbClr val="000000"/>
                          </a:solidFill>
                          <a:effectLst/>
                          <a:latin typeface="Arial" panose="020B0604020202020204" pitchFamily="34" charset="0"/>
                        </a:rPr>
                        <a:t>7,67</a:t>
                      </a:r>
                      <a:endParaRPr lang="en-US" sz="2000" b="0" i="0" u="none" strike="noStrike">
                        <a:effectLst/>
                        <a:latin typeface="Arial" panose="020B0604020202020204" pitchFamily="34" charset="0"/>
                      </a:endParaRPr>
                    </a:p>
                  </a:txBody>
                  <a:tcPr marL="10706" marR="10706" marT="107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spcBef>
                          <a:spcPts val="0"/>
                        </a:spcBef>
                        <a:spcAft>
                          <a:spcPts val="0"/>
                        </a:spcAft>
                      </a:pPr>
                      <a:r>
                        <a:rPr lang="en-US" sz="1200" b="0" i="0" u="none" strike="noStrike">
                          <a:solidFill>
                            <a:srgbClr val="000000"/>
                          </a:solidFill>
                          <a:effectLst/>
                          <a:latin typeface="Arial" panose="020B0604020202020204" pitchFamily="34" charset="0"/>
                        </a:rPr>
                        <a:t>7,40</a:t>
                      </a:r>
                      <a:endParaRPr lang="en-US" sz="2000" b="0" i="0" u="none" strike="noStrike">
                        <a:effectLst/>
                        <a:latin typeface="Arial" panose="020B0604020202020204" pitchFamily="34" charset="0"/>
                      </a:endParaRPr>
                    </a:p>
                  </a:txBody>
                  <a:tcPr marL="10706" marR="10706" marT="107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64399157"/>
                  </a:ext>
                </a:extLst>
              </a:tr>
              <a:tr h="240247">
                <a:tc>
                  <a:txBody>
                    <a:bodyPr/>
                    <a:lstStyle/>
                    <a:p>
                      <a:pPr algn="l" fontAlgn="b">
                        <a:spcBef>
                          <a:spcPts val="0"/>
                        </a:spcBef>
                        <a:spcAft>
                          <a:spcPts val="0"/>
                        </a:spcAft>
                      </a:pPr>
                      <a:r>
                        <a:rPr lang="en-US" sz="1200" b="0" i="0" u="none" strike="noStrike">
                          <a:solidFill>
                            <a:srgbClr val="000000"/>
                          </a:solidFill>
                          <a:effectLst/>
                          <a:latin typeface="Arial" panose="020B0604020202020204" pitchFamily="34" charset="0"/>
                        </a:rPr>
                        <a:t>Subvolcanic Chimneys</a:t>
                      </a:r>
                      <a:endParaRPr lang="en-US" sz="2000" b="0" i="0" u="none" strike="noStrike">
                        <a:effectLst/>
                        <a:latin typeface="Arial" panose="020B0604020202020204" pitchFamily="34" charset="0"/>
                      </a:endParaRPr>
                    </a:p>
                  </a:txBody>
                  <a:tcPr marL="10706" marR="10706" marT="107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spcBef>
                          <a:spcPts val="0"/>
                        </a:spcBef>
                        <a:spcAft>
                          <a:spcPts val="0"/>
                        </a:spcAft>
                      </a:pPr>
                      <a:r>
                        <a:rPr lang="en-US" sz="1200" b="0" i="0" u="none" strike="noStrike">
                          <a:solidFill>
                            <a:srgbClr val="000000"/>
                          </a:solidFill>
                          <a:effectLst/>
                          <a:latin typeface="Arial" panose="020B0604020202020204" pitchFamily="34" charset="0"/>
                        </a:rPr>
                        <a:t>3</a:t>
                      </a:r>
                      <a:endParaRPr lang="en-US" sz="2000" b="0" i="0" u="none" strike="noStrike">
                        <a:effectLst/>
                        <a:latin typeface="Arial" panose="020B0604020202020204" pitchFamily="34" charset="0"/>
                      </a:endParaRPr>
                    </a:p>
                  </a:txBody>
                  <a:tcPr marL="10706" marR="10706" marT="107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spcBef>
                          <a:spcPts val="0"/>
                        </a:spcBef>
                        <a:spcAft>
                          <a:spcPts val="0"/>
                        </a:spcAft>
                      </a:pPr>
                      <a:r>
                        <a:rPr lang="en-US" sz="1200" b="0" i="0" u="none" strike="noStrike">
                          <a:solidFill>
                            <a:srgbClr val="000000"/>
                          </a:solidFill>
                          <a:effectLst/>
                          <a:latin typeface="Arial" panose="020B0604020202020204" pitchFamily="34" charset="0"/>
                        </a:rPr>
                        <a:t>1,1%</a:t>
                      </a:r>
                      <a:endParaRPr lang="en-US" sz="2000" b="0" i="0" u="none" strike="noStrike">
                        <a:effectLst/>
                        <a:latin typeface="Arial" panose="020B0604020202020204" pitchFamily="34" charset="0"/>
                      </a:endParaRPr>
                    </a:p>
                  </a:txBody>
                  <a:tcPr marL="10706" marR="10706" marT="107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spcBef>
                          <a:spcPts val="0"/>
                        </a:spcBef>
                        <a:spcAft>
                          <a:spcPts val="0"/>
                        </a:spcAft>
                      </a:pPr>
                      <a:r>
                        <a:rPr lang="en-US" sz="1200" b="0" i="0" u="none" strike="noStrike">
                          <a:solidFill>
                            <a:srgbClr val="000000"/>
                          </a:solidFill>
                          <a:effectLst/>
                          <a:latin typeface="Arial" panose="020B0604020202020204" pitchFamily="34" charset="0"/>
                        </a:rPr>
                        <a:t>18,36</a:t>
                      </a:r>
                      <a:endParaRPr lang="en-US" sz="2000" b="0" i="0" u="none" strike="noStrike">
                        <a:effectLst/>
                        <a:latin typeface="Arial" panose="020B0604020202020204" pitchFamily="34" charset="0"/>
                      </a:endParaRPr>
                    </a:p>
                  </a:txBody>
                  <a:tcPr marL="10706" marR="10706" marT="107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spcBef>
                          <a:spcPts val="0"/>
                        </a:spcBef>
                        <a:spcAft>
                          <a:spcPts val="0"/>
                        </a:spcAft>
                      </a:pPr>
                      <a:r>
                        <a:rPr lang="en-US" sz="1200" b="0" i="0" u="none" strike="noStrike">
                          <a:solidFill>
                            <a:srgbClr val="000000"/>
                          </a:solidFill>
                          <a:effectLst/>
                          <a:latin typeface="Arial" panose="020B0604020202020204" pitchFamily="34" charset="0"/>
                        </a:rPr>
                        <a:t>39,33</a:t>
                      </a:r>
                      <a:endParaRPr lang="en-US" sz="2000" b="0" i="0" u="none" strike="noStrike">
                        <a:effectLst/>
                        <a:latin typeface="Arial" panose="020B0604020202020204" pitchFamily="34" charset="0"/>
                      </a:endParaRPr>
                    </a:p>
                  </a:txBody>
                  <a:tcPr marL="10706" marR="10706" marT="107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spcBef>
                          <a:spcPts val="0"/>
                        </a:spcBef>
                        <a:spcAft>
                          <a:spcPts val="0"/>
                        </a:spcAft>
                      </a:pPr>
                      <a:r>
                        <a:rPr lang="en-US" sz="1200" b="0" i="0" u="none" strike="noStrike">
                          <a:solidFill>
                            <a:srgbClr val="000000"/>
                          </a:solidFill>
                          <a:effectLst/>
                          <a:latin typeface="Arial" panose="020B0604020202020204" pitchFamily="34" charset="0"/>
                        </a:rPr>
                        <a:t>4,40</a:t>
                      </a:r>
                      <a:endParaRPr lang="en-US" sz="2000" b="0" i="0" u="none" strike="noStrike">
                        <a:effectLst/>
                        <a:latin typeface="Arial" panose="020B0604020202020204" pitchFamily="34" charset="0"/>
                      </a:endParaRPr>
                    </a:p>
                  </a:txBody>
                  <a:tcPr marL="10706" marR="10706" marT="107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spcBef>
                          <a:spcPts val="0"/>
                        </a:spcBef>
                        <a:spcAft>
                          <a:spcPts val="0"/>
                        </a:spcAft>
                      </a:pPr>
                      <a:r>
                        <a:rPr lang="en-US" sz="1200" b="0" i="0" u="none" strike="noStrike">
                          <a:solidFill>
                            <a:srgbClr val="000000"/>
                          </a:solidFill>
                          <a:effectLst/>
                          <a:latin typeface="Arial" panose="020B0604020202020204" pitchFamily="34" charset="0"/>
                        </a:rPr>
                        <a:t>4,14</a:t>
                      </a:r>
                      <a:endParaRPr lang="en-US" sz="2000" b="0" i="0" u="none" strike="noStrike">
                        <a:effectLst/>
                        <a:latin typeface="Arial" panose="020B0604020202020204" pitchFamily="34" charset="0"/>
                      </a:endParaRPr>
                    </a:p>
                  </a:txBody>
                  <a:tcPr marL="10706" marR="10706" marT="107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spcBef>
                          <a:spcPts val="0"/>
                        </a:spcBef>
                        <a:spcAft>
                          <a:spcPts val="0"/>
                        </a:spcAft>
                      </a:pPr>
                      <a:r>
                        <a:rPr lang="en-US" sz="1200" b="0" i="0" u="none" strike="noStrike">
                          <a:solidFill>
                            <a:srgbClr val="000000"/>
                          </a:solidFill>
                          <a:effectLst/>
                          <a:latin typeface="Arial" panose="020B0604020202020204" pitchFamily="34" charset="0"/>
                        </a:rPr>
                        <a:t>3,93</a:t>
                      </a:r>
                      <a:endParaRPr lang="en-US" sz="2000" b="0" i="0" u="none" strike="noStrike">
                        <a:effectLst/>
                        <a:latin typeface="Arial" panose="020B0604020202020204" pitchFamily="34" charset="0"/>
                      </a:endParaRPr>
                    </a:p>
                  </a:txBody>
                  <a:tcPr marL="10706" marR="10706" marT="107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spcBef>
                          <a:spcPts val="0"/>
                        </a:spcBef>
                        <a:spcAft>
                          <a:spcPts val="0"/>
                        </a:spcAft>
                      </a:pPr>
                      <a:r>
                        <a:rPr lang="en-US" sz="1200" b="0" i="0" u="none" strike="noStrike">
                          <a:solidFill>
                            <a:srgbClr val="000000"/>
                          </a:solidFill>
                          <a:effectLst/>
                          <a:latin typeface="Arial" panose="020B0604020202020204" pitchFamily="34" charset="0"/>
                        </a:rPr>
                        <a:t>3,77</a:t>
                      </a:r>
                      <a:endParaRPr lang="en-US" sz="2000" b="0" i="0" u="none" strike="noStrike">
                        <a:effectLst/>
                        <a:latin typeface="Arial" panose="020B0604020202020204" pitchFamily="34" charset="0"/>
                      </a:endParaRPr>
                    </a:p>
                  </a:txBody>
                  <a:tcPr marL="10706" marR="10706" marT="107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spcBef>
                          <a:spcPts val="0"/>
                        </a:spcBef>
                        <a:spcAft>
                          <a:spcPts val="0"/>
                        </a:spcAft>
                      </a:pPr>
                      <a:r>
                        <a:rPr lang="en-US" sz="1200" b="0" i="0" u="none" strike="noStrike">
                          <a:solidFill>
                            <a:srgbClr val="000000"/>
                          </a:solidFill>
                          <a:effectLst/>
                          <a:latin typeface="Arial" panose="020B0604020202020204" pitchFamily="34" charset="0"/>
                        </a:rPr>
                        <a:t>3,63</a:t>
                      </a:r>
                      <a:endParaRPr lang="en-US" sz="2000" b="0" i="0" u="none" strike="noStrike">
                        <a:effectLst/>
                        <a:latin typeface="Arial" panose="020B0604020202020204" pitchFamily="34" charset="0"/>
                      </a:endParaRPr>
                    </a:p>
                  </a:txBody>
                  <a:tcPr marL="10706" marR="10706" marT="107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71629796"/>
                  </a:ext>
                </a:extLst>
              </a:tr>
              <a:tr h="240247">
                <a:tc>
                  <a:txBody>
                    <a:bodyPr/>
                    <a:lstStyle/>
                    <a:p>
                      <a:pPr algn="l" fontAlgn="b">
                        <a:spcBef>
                          <a:spcPts val="0"/>
                        </a:spcBef>
                        <a:spcAft>
                          <a:spcPts val="0"/>
                        </a:spcAft>
                      </a:pPr>
                      <a:endParaRPr lang="en-US" sz="2000" b="0" i="0" u="none" strike="noStrike">
                        <a:effectLst/>
                        <a:latin typeface="Arial" panose="020B0604020202020204" pitchFamily="34" charset="0"/>
                      </a:endParaRPr>
                    </a:p>
                  </a:txBody>
                  <a:tcPr marL="10706" marR="10706" marT="10706"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spcBef>
                          <a:spcPts val="0"/>
                        </a:spcBef>
                        <a:spcAft>
                          <a:spcPts val="0"/>
                        </a:spcAft>
                      </a:pPr>
                      <a:r>
                        <a:rPr lang="en-US" sz="1200" b="0" i="0" u="none" strike="noStrike">
                          <a:solidFill>
                            <a:srgbClr val="000000"/>
                          </a:solidFill>
                          <a:effectLst/>
                          <a:latin typeface="Arial" panose="020B0604020202020204" pitchFamily="34" charset="0"/>
                        </a:rPr>
                        <a:t>276</a:t>
                      </a:r>
                      <a:endParaRPr lang="en-US" sz="2000" b="0" i="0" u="none" strike="noStrike">
                        <a:effectLst/>
                        <a:latin typeface="Arial" panose="020B0604020202020204" pitchFamily="34" charset="0"/>
                      </a:endParaRPr>
                    </a:p>
                  </a:txBody>
                  <a:tcPr marL="10706" marR="10706" marT="10706"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spcBef>
                          <a:spcPts val="0"/>
                        </a:spcBef>
                        <a:spcAft>
                          <a:spcPts val="0"/>
                        </a:spcAft>
                      </a:pPr>
                      <a:r>
                        <a:rPr lang="en-US" sz="1200" b="0" i="0" u="none" strike="noStrike">
                          <a:solidFill>
                            <a:srgbClr val="000000"/>
                          </a:solidFill>
                          <a:effectLst/>
                          <a:latin typeface="Arial" panose="020B0604020202020204" pitchFamily="34" charset="0"/>
                        </a:rPr>
                        <a:t>100,0%</a:t>
                      </a:r>
                      <a:endParaRPr lang="en-US" sz="2000" b="0" i="0" u="none" strike="noStrike">
                        <a:effectLst/>
                        <a:latin typeface="Arial" panose="020B0604020202020204" pitchFamily="34" charset="0"/>
                      </a:endParaRPr>
                    </a:p>
                  </a:txBody>
                  <a:tcPr marL="10706" marR="10706" marT="107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spcBef>
                          <a:spcPts val="0"/>
                        </a:spcBef>
                        <a:spcAft>
                          <a:spcPts val="0"/>
                        </a:spcAft>
                      </a:pPr>
                      <a:endParaRPr lang="en-US" sz="2000" b="0" i="0" u="none" strike="noStrike">
                        <a:effectLst/>
                        <a:latin typeface="Arial" panose="020B0604020202020204" pitchFamily="34" charset="0"/>
                      </a:endParaRPr>
                    </a:p>
                  </a:txBody>
                  <a:tcPr marL="10706" marR="10706" marT="10706"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l" fontAlgn="b">
                        <a:spcBef>
                          <a:spcPts val="0"/>
                        </a:spcBef>
                        <a:spcAft>
                          <a:spcPts val="0"/>
                        </a:spcAft>
                      </a:pPr>
                      <a:endParaRPr lang="en-US" sz="2000" b="0" i="0" u="none" strike="noStrike">
                        <a:effectLst/>
                        <a:latin typeface="Arial" panose="020B0604020202020204" pitchFamily="34" charset="0"/>
                      </a:endParaRPr>
                    </a:p>
                  </a:txBody>
                  <a:tcPr marL="10706" marR="10706" marT="10706"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spcBef>
                          <a:spcPts val="0"/>
                        </a:spcBef>
                        <a:spcAft>
                          <a:spcPts val="0"/>
                        </a:spcAft>
                      </a:pPr>
                      <a:endParaRPr lang="en-US" sz="2000" b="0" i="0" u="none" strike="noStrike">
                        <a:effectLst/>
                        <a:latin typeface="Arial" panose="020B0604020202020204" pitchFamily="34" charset="0"/>
                      </a:endParaRPr>
                    </a:p>
                  </a:txBody>
                  <a:tcPr marL="10706" marR="10706" marT="10706"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spcBef>
                          <a:spcPts val="0"/>
                        </a:spcBef>
                        <a:spcAft>
                          <a:spcPts val="0"/>
                        </a:spcAft>
                      </a:pPr>
                      <a:endParaRPr lang="en-US" sz="2000" b="0" i="0" u="none" strike="noStrike">
                        <a:effectLst/>
                        <a:latin typeface="Arial" panose="020B0604020202020204" pitchFamily="34" charset="0"/>
                      </a:endParaRPr>
                    </a:p>
                  </a:txBody>
                  <a:tcPr marL="10706" marR="10706" marT="10706"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spcBef>
                          <a:spcPts val="0"/>
                        </a:spcBef>
                        <a:spcAft>
                          <a:spcPts val="0"/>
                        </a:spcAft>
                      </a:pPr>
                      <a:endParaRPr lang="en-US" sz="2000" b="0" i="0" u="none" strike="noStrike">
                        <a:effectLst/>
                        <a:latin typeface="Arial" panose="020B0604020202020204" pitchFamily="34" charset="0"/>
                      </a:endParaRPr>
                    </a:p>
                  </a:txBody>
                  <a:tcPr marL="10706" marR="10706" marT="10706"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spcBef>
                          <a:spcPts val="0"/>
                        </a:spcBef>
                        <a:spcAft>
                          <a:spcPts val="0"/>
                        </a:spcAft>
                      </a:pPr>
                      <a:endParaRPr lang="en-US" sz="2000" b="0" i="0" u="none" strike="noStrike">
                        <a:effectLst/>
                        <a:latin typeface="Arial" panose="020B0604020202020204" pitchFamily="34" charset="0"/>
                      </a:endParaRPr>
                    </a:p>
                  </a:txBody>
                  <a:tcPr marL="10706" marR="10706" marT="10706"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spcBef>
                          <a:spcPts val="0"/>
                        </a:spcBef>
                        <a:spcAft>
                          <a:spcPts val="0"/>
                        </a:spcAft>
                      </a:pPr>
                      <a:endParaRPr lang="en-US" sz="2000" b="0" i="0" u="none" strike="noStrike">
                        <a:effectLst/>
                        <a:latin typeface="Arial" panose="020B0604020202020204" pitchFamily="34" charset="0"/>
                      </a:endParaRPr>
                    </a:p>
                  </a:txBody>
                  <a:tcPr marL="10706" marR="10706" marT="10706" marB="0" anchor="b">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80215054"/>
                  </a:ext>
                </a:extLst>
              </a:tr>
              <a:tr h="421824">
                <a:tc>
                  <a:txBody>
                    <a:bodyPr/>
                    <a:lstStyle/>
                    <a:p>
                      <a:pPr algn="l" fontAlgn="b">
                        <a:spcBef>
                          <a:spcPts val="0"/>
                        </a:spcBef>
                        <a:spcAft>
                          <a:spcPts val="0"/>
                        </a:spcAft>
                      </a:pPr>
                      <a:endParaRPr lang="en-US" sz="2000" b="0" i="0" u="none" strike="noStrike">
                        <a:effectLst/>
                        <a:latin typeface="Arial" panose="020B0604020202020204" pitchFamily="34" charset="0"/>
                      </a:endParaRPr>
                    </a:p>
                  </a:txBody>
                  <a:tcPr marL="10706" marR="10706" marT="10706" marB="0" anchor="b">
                    <a:lnL>
                      <a:noFill/>
                    </a:lnL>
                    <a:lnR>
                      <a:noFill/>
                    </a:lnR>
                    <a:lnT>
                      <a:noFill/>
                    </a:lnT>
                    <a:lnB>
                      <a:noFill/>
                    </a:lnB>
                  </a:tcPr>
                </a:tc>
                <a:tc>
                  <a:txBody>
                    <a:bodyPr/>
                    <a:lstStyle/>
                    <a:p>
                      <a:pPr algn="l" fontAlgn="b">
                        <a:spcBef>
                          <a:spcPts val="0"/>
                        </a:spcBef>
                        <a:spcAft>
                          <a:spcPts val="0"/>
                        </a:spcAft>
                      </a:pPr>
                      <a:endParaRPr lang="en-US" sz="2000" b="0" i="0" u="none" strike="noStrike">
                        <a:effectLst/>
                        <a:latin typeface="Arial" panose="020B0604020202020204" pitchFamily="34" charset="0"/>
                      </a:endParaRPr>
                    </a:p>
                  </a:txBody>
                  <a:tcPr marL="10706" marR="10706" marT="10706" marB="0" anchor="b">
                    <a:lnL>
                      <a:noFill/>
                    </a:lnL>
                    <a:lnR>
                      <a:noFill/>
                    </a:lnR>
                    <a:lnT>
                      <a:noFill/>
                    </a:lnT>
                    <a:lnB>
                      <a:noFill/>
                    </a:lnB>
                  </a:tcPr>
                </a:tc>
                <a:tc>
                  <a:txBody>
                    <a:bodyPr/>
                    <a:lstStyle/>
                    <a:p>
                      <a:pPr algn="l" fontAlgn="b">
                        <a:spcBef>
                          <a:spcPts val="0"/>
                        </a:spcBef>
                        <a:spcAft>
                          <a:spcPts val="0"/>
                        </a:spcAft>
                      </a:pPr>
                      <a:endParaRPr lang="en-US" sz="2000" b="0" i="0" u="none" strike="noStrike">
                        <a:effectLst/>
                        <a:latin typeface="Arial" panose="020B0604020202020204" pitchFamily="34" charset="0"/>
                      </a:endParaRPr>
                    </a:p>
                  </a:txBody>
                  <a:tcPr marL="10706" marR="10706" marT="1070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spcBef>
                          <a:spcPts val="0"/>
                        </a:spcBef>
                        <a:spcAft>
                          <a:spcPts val="0"/>
                        </a:spcAft>
                      </a:pPr>
                      <a:endParaRPr lang="en-US" sz="2000" b="0" i="0" u="none" strike="noStrike">
                        <a:effectLst/>
                        <a:latin typeface="Arial" panose="020B0604020202020204" pitchFamily="34" charset="0"/>
                      </a:endParaRPr>
                    </a:p>
                  </a:txBody>
                  <a:tcPr marL="10706" marR="10706" marT="10706"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spcBef>
                          <a:spcPts val="0"/>
                        </a:spcBef>
                        <a:spcAft>
                          <a:spcPts val="0"/>
                        </a:spcAft>
                      </a:pPr>
                      <a:endParaRPr lang="en-US" sz="2000" b="0" i="0" u="none" strike="noStrike">
                        <a:effectLst/>
                        <a:latin typeface="Arial" panose="020B0604020202020204" pitchFamily="34" charset="0"/>
                      </a:endParaRPr>
                    </a:p>
                  </a:txBody>
                  <a:tcPr marL="10706" marR="10706" marT="10706"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spcBef>
                          <a:spcPts val="0"/>
                        </a:spcBef>
                        <a:spcAft>
                          <a:spcPts val="0"/>
                        </a:spcAft>
                      </a:pPr>
                      <a:endParaRPr lang="en-US" sz="2000" b="0" i="0" u="none" strike="noStrike">
                        <a:effectLst/>
                        <a:latin typeface="Arial" panose="020B0604020202020204" pitchFamily="34" charset="0"/>
                      </a:endParaRPr>
                    </a:p>
                  </a:txBody>
                  <a:tcPr marL="10706" marR="10706" marT="10706"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spcBef>
                          <a:spcPts val="0"/>
                        </a:spcBef>
                        <a:spcAft>
                          <a:spcPts val="0"/>
                        </a:spcAft>
                      </a:pPr>
                      <a:endParaRPr lang="en-US" sz="2000" b="0" i="0" u="none" strike="noStrike">
                        <a:effectLst/>
                        <a:latin typeface="Arial" panose="020B0604020202020204" pitchFamily="34" charset="0"/>
                      </a:endParaRPr>
                    </a:p>
                  </a:txBody>
                  <a:tcPr marL="10706" marR="10706" marT="10706"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spcBef>
                          <a:spcPts val="0"/>
                        </a:spcBef>
                        <a:spcAft>
                          <a:spcPts val="0"/>
                        </a:spcAft>
                      </a:pPr>
                      <a:endParaRPr lang="en-US" sz="2000" b="0" i="0" u="none" strike="noStrike">
                        <a:effectLst/>
                        <a:latin typeface="Arial" panose="020B0604020202020204" pitchFamily="34" charset="0"/>
                      </a:endParaRPr>
                    </a:p>
                  </a:txBody>
                  <a:tcPr marL="10706" marR="10706" marT="10706"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spcBef>
                          <a:spcPts val="0"/>
                        </a:spcBef>
                        <a:spcAft>
                          <a:spcPts val="0"/>
                        </a:spcAft>
                      </a:pPr>
                      <a:endParaRPr lang="en-US" sz="2000" b="0" i="0" u="none" strike="noStrike">
                        <a:effectLst/>
                        <a:latin typeface="Arial" panose="020B0604020202020204" pitchFamily="34" charset="0"/>
                      </a:endParaRPr>
                    </a:p>
                  </a:txBody>
                  <a:tcPr marL="10706" marR="10706" marT="10706"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spcBef>
                          <a:spcPts val="0"/>
                        </a:spcBef>
                        <a:spcAft>
                          <a:spcPts val="0"/>
                        </a:spcAft>
                      </a:pPr>
                      <a:endParaRPr lang="en-US" sz="2000" b="0" i="0" u="none" strike="noStrike">
                        <a:effectLst/>
                        <a:latin typeface="Arial" panose="020B0604020202020204" pitchFamily="34" charset="0"/>
                      </a:endParaRPr>
                    </a:p>
                  </a:txBody>
                  <a:tcPr marL="10706" marR="10706" marT="10706"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63599645"/>
                  </a:ext>
                </a:extLst>
              </a:tr>
              <a:tr h="240247">
                <a:tc>
                  <a:txBody>
                    <a:bodyPr/>
                    <a:lstStyle/>
                    <a:p>
                      <a:pPr algn="l" fontAlgn="b">
                        <a:spcBef>
                          <a:spcPts val="0"/>
                        </a:spcBef>
                        <a:spcAft>
                          <a:spcPts val="0"/>
                        </a:spcAft>
                      </a:pPr>
                      <a:endParaRPr lang="en-US" sz="2000" b="0" i="0" u="none" strike="noStrike" dirty="0">
                        <a:effectLst/>
                        <a:latin typeface="Arial" panose="020B0604020202020204" pitchFamily="34" charset="0"/>
                      </a:endParaRPr>
                    </a:p>
                  </a:txBody>
                  <a:tcPr marL="10706" marR="10706" marT="10706" marB="0" anchor="b">
                    <a:lnL>
                      <a:noFill/>
                    </a:lnL>
                    <a:lnR>
                      <a:noFill/>
                    </a:lnR>
                    <a:lnT>
                      <a:noFill/>
                    </a:lnT>
                    <a:lnB>
                      <a:noFill/>
                    </a:lnB>
                  </a:tcPr>
                </a:tc>
                <a:tc>
                  <a:txBody>
                    <a:bodyPr/>
                    <a:lstStyle/>
                    <a:p>
                      <a:pPr algn="l" fontAlgn="b">
                        <a:spcBef>
                          <a:spcPts val="0"/>
                        </a:spcBef>
                        <a:spcAft>
                          <a:spcPts val="0"/>
                        </a:spcAft>
                      </a:pPr>
                      <a:endParaRPr lang="en-US" sz="2000" b="0" i="0" u="none" strike="noStrike">
                        <a:effectLst/>
                        <a:latin typeface="Arial" panose="020B0604020202020204" pitchFamily="34" charset="0"/>
                      </a:endParaRPr>
                    </a:p>
                  </a:txBody>
                  <a:tcPr marL="10706" marR="10706" marT="10706"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spcBef>
                          <a:spcPts val="0"/>
                        </a:spcBef>
                        <a:spcAft>
                          <a:spcPts val="0"/>
                        </a:spcAft>
                      </a:pPr>
                      <a:r>
                        <a:rPr lang="en-US" sz="1200" b="1" i="0" u="none" strike="noStrike">
                          <a:solidFill>
                            <a:srgbClr val="FFFFFF"/>
                          </a:solidFill>
                          <a:effectLst/>
                          <a:latin typeface="Arial" panose="020B0604020202020204" pitchFamily="34" charset="0"/>
                        </a:rPr>
                        <a:t>Ponderado</a:t>
                      </a:r>
                      <a:endParaRPr lang="en-US" sz="2000" b="0" i="0" u="none" strike="noStrike">
                        <a:effectLst/>
                        <a:latin typeface="Arial" panose="020B0604020202020204" pitchFamily="34" charset="0"/>
                      </a:endParaRPr>
                    </a:p>
                  </a:txBody>
                  <a:tcPr marL="10706" marR="10706" marT="107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338D"/>
                    </a:solidFill>
                  </a:tcPr>
                </a:tc>
                <a:tc>
                  <a:txBody>
                    <a:bodyPr/>
                    <a:lstStyle/>
                    <a:p>
                      <a:pPr algn="ctr" fontAlgn="b">
                        <a:spcBef>
                          <a:spcPts val="0"/>
                        </a:spcBef>
                        <a:spcAft>
                          <a:spcPts val="0"/>
                        </a:spcAft>
                      </a:pPr>
                      <a:r>
                        <a:rPr lang="en-US" sz="1200" b="0" i="0" u="none" strike="noStrike">
                          <a:solidFill>
                            <a:srgbClr val="000000"/>
                          </a:solidFill>
                          <a:effectLst/>
                          <a:latin typeface="Arial" panose="020B0604020202020204" pitchFamily="34" charset="0"/>
                        </a:rPr>
                        <a:t>17,2</a:t>
                      </a:r>
                      <a:endParaRPr lang="en-US" sz="2000" b="0" i="0" u="none" strike="noStrike">
                        <a:effectLst/>
                        <a:latin typeface="Arial" panose="020B0604020202020204" pitchFamily="34" charset="0"/>
                      </a:endParaRPr>
                    </a:p>
                  </a:txBody>
                  <a:tcPr marL="10706" marR="10706" marT="107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spcBef>
                          <a:spcPts val="0"/>
                        </a:spcBef>
                        <a:spcAft>
                          <a:spcPts val="0"/>
                        </a:spcAft>
                      </a:pPr>
                      <a:r>
                        <a:rPr lang="en-US" sz="1200" b="0" i="0" u="none" strike="noStrike">
                          <a:solidFill>
                            <a:srgbClr val="000000"/>
                          </a:solidFill>
                          <a:effectLst/>
                          <a:latin typeface="Arial" panose="020B0604020202020204" pitchFamily="34" charset="0"/>
                        </a:rPr>
                        <a:t>102,1</a:t>
                      </a:r>
                      <a:endParaRPr lang="en-US" sz="2000" b="0" i="0" u="none" strike="noStrike">
                        <a:effectLst/>
                        <a:latin typeface="Arial" panose="020B0604020202020204" pitchFamily="34" charset="0"/>
                      </a:endParaRPr>
                    </a:p>
                  </a:txBody>
                  <a:tcPr marL="10706" marR="10706" marT="107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spcBef>
                          <a:spcPts val="0"/>
                        </a:spcBef>
                        <a:spcAft>
                          <a:spcPts val="0"/>
                        </a:spcAft>
                      </a:pPr>
                      <a:r>
                        <a:rPr lang="en-US" sz="1200" b="0" i="0" u="none" strike="noStrike">
                          <a:solidFill>
                            <a:srgbClr val="000000"/>
                          </a:solidFill>
                          <a:effectLst/>
                          <a:latin typeface="Arial" panose="020B0604020202020204" pitchFamily="34" charset="0"/>
                        </a:rPr>
                        <a:t>7,41</a:t>
                      </a:r>
                      <a:endParaRPr lang="en-US" sz="2000" b="0" i="0" u="none" strike="noStrike">
                        <a:effectLst/>
                        <a:latin typeface="Arial" panose="020B0604020202020204" pitchFamily="34" charset="0"/>
                      </a:endParaRPr>
                    </a:p>
                  </a:txBody>
                  <a:tcPr marL="10706" marR="10706" marT="107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spcBef>
                          <a:spcPts val="0"/>
                        </a:spcBef>
                        <a:spcAft>
                          <a:spcPts val="0"/>
                        </a:spcAft>
                      </a:pPr>
                      <a:r>
                        <a:rPr lang="en-US" sz="1200" b="0" i="0" u="none" strike="noStrike">
                          <a:solidFill>
                            <a:srgbClr val="000000"/>
                          </a:solidFill>
                          <a:effectLst/>
                          <a:latin typeface="Arial" panose="020B0604020202020204" pitchFamily="34" charset="0"/>
                        </a:rPr>
                        <a:t>6,97</a:t>
                      </a:r>
                      <a:endParaRPr lang="en-US" sz="2000" b="0" i="0" u="none" strike="noStrike">
                        <a:effectLst/>
                        <a:latin typeface="Arial" panose="020B0604020202020204" pitchFamily="34" charset="0"/>
                      </a:endParaRPr>
                    </a:p>
                  </a:txBody>
                  <a:tcPr marL="10706" marR="10706" marT="107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spcBef>
                          <a:spcPts val="0"/>
                        </a:spcBef>
                        <a:spcAft>
                          <a:spcPts val="0"/>
                        </a:spcAft>
                      </a:pPr>
                      <a:r>
                        <a:rPr lang="en-US" sz="1200" b="0" i="0" u="none" strike="noStrike">
                          <a:solidFill>
                            <a:srgbClr val="000000"/>
                          </a:solidFill>
                          <a:effectLst/>
                          <a:latin typeface="Arial" panose="020B0604020202020204" pitchFamily="34" charset="0"/>
                        </a:rPr>
                        <a:t>6,63</a:t>
                      </a:r>
                      <a:endParaRPr lang="en-US" sz="2000" b="0" i="0" u="none" strike="noStrike">
                        <a:effectLst/>
                        <a:latin typeface="Arial" panose="020B0604020202020204" pitchFamily="34" charset="0"/>
                      </a:endParaRPr>
                    </a:p>
                  </a:txBody>
                  <a:tcPr marL="10706" marR="10706" marT="107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spcBef>
                          <a:spcPts val="0"/>
                        </a:spcBef>
                        <a:spcAft>
                          <a:spcPts val="0"/>
                        </a:spcAft>
                      </a:pPr>
                      <a:r>
                        <a:rPr lang="en-US" sz="1200" b="0" i="0" u="none" strike="noStrike">
                          <a:solidFill>
                            <a:srgbClr val="000000"/>
                          </a:solidFill>
                          <a:effectLst/>
                          <a:latin typeface="Arial" panose="020B0604020202020204" pitchFamily="34" charset="0"/>
                        </a:rPr>
                        <a:t>6,36</a:t>
                      </a:r>
                      <a:endParaRPr lang="en-US" sz="2000" b="0" i="0" u="none" strike="noStrike">
                        <a:effectLst/>
                        <a:latin typeface="Arial" panose="020B0604020202020204" pitchFamily="34" charset="0"/>
                      </a:endParaRPr>
                    </a:p>
                  </a:txBody>
                  <a:tcPr marL="10706" marR="10706" marT="107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spcBef>
                          <a:spcPts val="0"/>
                        </a:spcBef>
                        <a:spcAft>
                          <a:spcPts val="0"/>
                        </a:spcAft>
                      </a:pPr>
                      <a:r>
                        <a:rPr lang="en-US" sz="1200" b="0" i="0" u="none" strike="noStrike" dirty="0">
                          <a:solidFill>
                            <a:srgbClr val="000000"/>
                          </a:solidFill>
                          <a:effectLst/>
                          <a:latin typeface="Arial" panose="020B0604020202020204" pitchFamily="34" charset="0"/>
                        </a:rPr>
                        <a:t>6,21</a:t>
                      </a:r>
                      <a:endParaRPr lang="en-US" sz="2000" b="0" i="0" u="none" strike="noStrike" dirty="0">
                        <a:effectLst/>
                        <a:latin typeface="Arial" panose="020B0604020202020204" pitchFamily="34" charset="0"/>
                      </a:endParaRPr>
                    </a:p>
                  </a:txBody>
                  <a:tcPr marL="10706" marR="10706" marT="107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22033821"/>
                  </a:ext>
                </a:extLst>
              </a:tr>
            </a:tbl>
          </a:graphicData>
        </a:graphic>
      </p:graphicFrame>
    </p:spTree>
    <p:extLst>
      <p:ext uri="{BB962C8B-B14F-4D97-AF65-F5344CB8AC3E}">
        <p14:creationId xmlns:p14="http://schemas.microsoft.com/office/powerpoint/2010/main" val="21495161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id="{4E6B26AA-A265-429D-9C62-00AE00B73437}"/>
              </a:ext>
            </a:extLst>
          </p:cNvPr>
          <p:cNvSpPr>
            <a:spLocks noGrp="1"/>
          </p:cNvSpPr>
          <p:nvPr>
            <p:ph type="title"/>
          </p:nvPr>
        </p:nvSpPr>
        <p:spPr>
          <a:xfrm>
            <a:off x="643467" y="321734"/>
            <a:ext cx="10905066" cy="1135737"/>
          </a:xfrm>
        </p:spPr>
        <p:txBody>
          <a:bodyPr>
            <a:normAutofit/>
          </a:bodyPr>
          <a:lstStyle/>
          <a:p>
            <a:r>
              <a:rPr lang="es-ES" sz="3600" dirty="0"/>
              <a:t>Capacidad Estimada por Consumo Específico (SGI)</a:t>
            </a:r>
            <a:endParaRPr lang="en-US" sz="3600" dirty="0"/>
          </a:p>
        </p:txBody>
      </p:sp>
      <p:sp>
        <p:nvSpPr>
          <p:cNvPr id="24" name="Rectangle 23">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Isosceles Triangle 25">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Isosceles Triangle 27">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7" name="Marcador de contenido 6">
            <a:extLst>
              <a:ext uri="{FF2B5EF4-FFF2-40B4-BE49-F238E27FC236}">
                <a16:creationId xmlns:a16="http://schemas.microsoft.com/office/drawing/2014/main" id="{DD489C25-DDA7-43D7-B9E8-7437EAE2F30E}"/>
              </a:ext>
            </a:extLst>
          </p:cNvPr>
          <p:cNvGraphicFramePr>
            <a:graphicFrameLocks noGrp="1"/>
          </p:cNvGraphicFramePr>
          <p:nvPr>
            <p:ph idx="1"/>
            <p:extLst>
              <p:ext uri="{D42A27DB-BD31-4B8C-83A1-F6EECF244321}">
                <p14:modId xmlns:p14="http://schemas.microsoft.com/office/powerpoint/2010/main" val="541023779"/>
              </p:ext>
            </p:extLst>
          </p:nvPr>
        </p:nvGraphicFramePr>
        <p:xfrm>
          <a:off x="838200" y="1879628"/>
          <a:ext cx="10515601" cy="4243340"/>
        </p:xfrm>
        <a:graphic>
          <a:graphicData uri="http://schemas.openxmlformats.org/drawingml/2006/table">
            <a:tbl>
              <a:tblPr firstRow="1" bandRow="1">
                <a:tableStyleId>{5C22544A-7EE6-4342-B048-85BDC9FD1C3A}</a:tableStyleId>
              </a:tblPr>
              <a:tblGrid>
                <a:gridCol w="2616081">
                  <a:extLst>
                    <a:ext uri="{9D8B030D-6E8A-4147-A177-3AD203B41FA5}">
                      <a16:colId xmlns:a16="http://schemas.microsoft.com/office/drawing/2014/main" val="3393818885"/>
                    </a:ext>
                  </a:extLst>
                </a:gridCol>
                <a:gridCol w="1287859">
                  <a:extLst>
                    <a:ext uri="{9D8B030D-6E8A-4147-A177-3AD203B41FA5}">
                      <a16:colId xmlns:a16="http://schemas.microsoft.com/office/drawing/2014/main" val="3855930184"/>
                    </a:ext>
                  </a:extLst>
                </a:gridCol>
                <a:gridCol w="1358771">
                  <a:extLst>
                    <a:ext uri="{9D8B030D-6E8A-4147-A177-3AD203B41FA5}">
                      <a16:colId xmlns:a16="http://schemas.microsoft.com/office/drawing/2014/main" val="2068639120"/>
                    </a:ext>
                  </a:extLst>
                </a:gridCol>
                <a:gridCol w="1050578">
                  <a:extLst>
                    <a:ext uri="{9D8B030D-6E8A-4147-A177-3AD203B41FA5}">
                      <a16:colId xmlns:a16="http://schemas.microsoft.com/office/drawing/2014/main" val="1715367665"/>
                    </a:ext>
                  </a:extLst>
                </a:gridCol>
                <a:gridCol w="1050578">
                  <a:extLst>
                    <a:ext uri="{9D8B030D-6E8A-4147-A177-3AD203B41FA5}">
                      <a16:colId xmlns:a16="http://schemas.microsoft.com/office/drawing/2014/main" val="492361921"/>
                    </a:ext>
                  </a:extLst>
                </a:gridCol>
                <a:gridCol w="1050578">
                  <a:extLst>
                    <a:ext uri="{9D8B030D-6E8A-4147-A177-3AD203B41FA5}">
                      <a16:colId xmlns:a16="http://schemas.microsoft.com/office/drawing/2014/main" val="414329169"/>
                    </a:ext>
                  </a:extLst>
                </a:gridCol>
                <a:gridCol w="1050578">
                  <a:extLst>
                    <a:ext uri="{9D8B030D-6E8A-4147-A177-3AD203B41FA5}">
                      <a16:colId xmlns:a16="http://schemas.microsoft.com/office/drawing/2014/main" val="2772898540"/>
                    </a:ext>
                  </a:extLst>
                </a:gridCol>
                <a:gridCol w="1050578">
                  <a:extLst>
                    <a:ext uri="{9D8B030D-6E8A-4147-A177-3AD203B41FA5}">
                      <a16:colId xmlns:a16="http://schemas.microsoft.com/office/drawing/2014/main" val="4143273225"/>
                    </a:ext>
                  </a:extLst>
                </a:gridCol>
              </a:tblGrid>
              <a:tr h="350848">
                <a:tc>
                  <a:txBody>
                    <a:bodyPr/>
                    <a:lstStyle/>
                    <a:p>
                      <a:pPr algn="l" fontAlgn="b"/>
                      <a:endParaRPr lang="en-US" sz="1900" b="0" i="0" u="none" strike="noStrike">
                        <a:solidFill>
                          <a:srgbClr val="000000"/>
                        </a:solidFill>
                        <a:effectLst/>
                        <a:latin typeface="Arial" panose="020B0604020202020204" pitchFamily="34" charset="0"/>
                      </a:endParaRPr>
                    </a:p>
                  </a:txBody>
                  <a:tcPr marL="0" marR="0" marT="0" marB="0" anchor="b"/>
                </a:tc>
                <a:tc gridSpan="2">
                  <a:txBody>
                    <a:bodyPr/>
                    <a:lstStyle/>
                    <a:p>
                      <a:pPr algn="ctr" fontAlgn="ctr"/>
                      <a:r>
                        <a:rPr lang="en-US" sz="1900" u="none" strike="noStrike">
                          <a:effectLst/>
                        </a:rPr>
                        <a:t>T</a:t>
                      </a:r>
                      <a:r>
                        <a:rPr lang="en-US" sz="1900" u="none" strike="noStrike" baseline="-25000">
                          <a:effectLst/>
                        </a:rPr>
                        <a:t>80</a:t>
                      </a:r>
                      <a:r>
                        <a:rPr lang="en-US" sz="1900" u="none" strike="noStrike">
                          <a:effectLst/>
                        </a:rPr>
                        <a:t>, micrones</a:t>
                      </a:r>
                      <a:endParaRPr lang="en-US" sz="1900" b="1" i="0" u="none" strike="noStrike">
                        <a:solidFill>
                          <a:srgbClr val="FFFFFF"/>
                        </a:solidFill>
                        <a:effectLst/>
                        <a:latin typeface="Arial" panose="020B0604020202020204" pitchFamily="34" charset="0"/>
                      </a:endParaRPr>
                    </a:p>
                  </a:txBody>
                  <a:tcPr marL="0" marR="0" marT="0" marB="0" anchor="ctr"/>
                </a:tc>
                <a:tc hMerge="1">
                  <a:txBody>
                    <a:bodyPr/>
                    <a:lstStyle/>
                    <a:p>
                      <a:endParaRPr lang="en-US"/>
                    </a:p>
                  </a:txBody>
                  <a:tcPr/>
                </a:tc>
                <a:tc>
                  <a:txBody>
                    <a:bodyPr/>
                    <a:lstStyle/>
                    <a:p>
                      <a:pPr algn="ctr" fontAlgn="ctr"/>
                      <a:r>
                        <a:rPr lang="en-US" sz="1900" u="none" strike="noStrike">
                          <a:effectLst/>
                        </a:rPr>
                        <a:t>2.000</a:t>
                      </a:r>
                      <a:endParaRPr lang="en-US" sz="1900" b="1" i="0" u="none" strike="noStrike">
                        <a:solidFill>
                          <a:srgbClr val="FFFFFF"/>
                        </a:solidFill>
                        <a:effectLst/>
                        <a:latin typeface="Arial" panose="020B0604020202020204" pitchFamily="34" charset="0"/>
                      </a:endParaRPr>
                    </a:p>
                  </a:txBody>
                  <a:tcPr marL="0" marR="0" marT="0" marB="0" anchor="ctr"/>
                </a:tc>
                <a:tc>
                  <a:txBody>
                    <a:bodyPr/>
                    <a:lstStyle/>
                    <a:p>
                      <a:pPr algn="ctr" fontAlgn="ctr"/>
                      <a:r>
                        <a:rPr lang="en-US" sz="1900" u="none" strike="noStrike">
                          <a:effectLst/>
                        </a:rPr>
                        <a:t>2.500</a:t>
                      </a:r>
                      <a:endParaRPr lang="en-US" sz="1900" b="1" i="0" u="none" strike="noStrike">
                        <a:solidFill>
                          <a:srgbClr val="FFFFFF"/>
                        </a:solidFill>
                        <a:effectLst/>
                        <a:latin typeface="Arial" panose="020B0604020202020204" pitchFamily="34" charset="0"/>
                      </a:endParaRPr>
                    </a:p>
                  </a:txBody>
                  <a:tcPr marL="0" marR="0" marT="0" marB="0" anchor="ctr"/>
                </a:tc>
                <a:tc>
                  <a:txBody>
                    <a:bodyPr/>
                    <a:lstStyle/>
                    <a:p>
                      <a:pPr algn="ctr" fontAlgn="ctr"/>
                      <a:r>
                        <a:rPr lang="en-US" sz="1900" u="none" strike="noStrike">
                          <a:effectLst/>
                        </a:rPr>
                        <a:t>3.000</a:t>
                      </a:r>
                      <a:endParaRPr lang="en-US" sz="1900" b="1" i="0" u="none" strike="noStrike">
                        <a:solidFill>
                          <a:srgbClr val="FFFFFF"/>
                        </a:solidFill>
                        <a:effectLst/>
                        <a:latin typeface="Arial" panose="020B0604020202020204" pitchFamily="34" charset="0"/>
                      </a:endParaRPr>
                    </a:p>
                  </a:txBody>
                  <a:tcPr marL="0" marR="0" marT="0" marB="0" anchor="ctr"/>
                </a:tc>
                <a:tc>
                  <a:txBody>
                    <a:bodyPr/>
                    <a:lstStyle/>
                    <a:p>
                      <a:pPr algn="ctr" fontAlgn="ctr"/>
                      <a:r>
                        <a:rPr lang="en-US" sz="1900" u="none" strike="noStrike">
                          <a:effectLst/>
                        </a:rPr>
                        <a:t>3.500</a:t>
                      </a:r>
                      <a:endParaRPr lang="en-US" sz="1900" b="1" i="0" u="none" strike="noStrike">
                        <a:solidFill>
                          <a:srgbClr val="FFFFFF"/>
                        </a:solidFill>
                        <a:effectLst/>
                        <a:latin typeface="Arial" panose="020B0604020202020204" pitchFamily="34" charset="0"/>
                      </a:endParaRPr>
                    </a:p>
                  </a:txBody>
                  <a:tcPr marL="0" marR="0" marT="0" marB="0" anchor="ctr"/>
                </a:tc>
                <a:tc>
                  <a:txBody>
                    <a:bodyPr/>
                    <a:lstStyle/>
                    <a:p>
                      <a:pPr algn="ctr" fontAlgn="ctr"/>
                      <a:r>
                        <a:rPr lang="en-US" sz="1900" u="none" strike="noStrike">
                          <a:effectLst/>
                        </a:rPr>
                        <a:t>4.000</a:t>
                      </a:r>
                      <a:endParaRPr lang="en-US" sz="1900" b="1" i="0" u="none" strike="noStrike">
                        <a:solidFill>
                          <a:srgbClr val="FFFFFF"/>
                        </a:solidFill>
                        <a:effectLst/>
                        <a:latin typeface="Arial" panose="020B0604020202020204" pitchFamily="34" charset="0"/>
                      </a:endParaRPr>
                    </a:p>
                  </a:txBody>
                  <a:tcPr marL="0" marR="0" marT="0" marB="0" anchor="ctr"/>
                </a:tc>
                <a:extLst>
                  <a:ext uri="{0D108BD9-81ED-4DB2-BD59-A6C34878D82A}">
                    <a16:rowId xmlns:a16="http://schemas.microsoft.com/office/drawing/2014/main" val="1758143088"/>
                  </a:ext>
                </a:extLst>
              </a:tr>
              <a:tr h="350848">
                <a:tc>
                  <a:txBody>
                    <a:bodyPr/>
                    <a:lstStyle/>
                    <a:p>
                      <a:pPr algn="ctr" fontAlgn="ctr"/>
                      <a:r>
                        <a:rPr lang="en-US" sz="1900" u="none" strike="noStrike">
                          <a:effectLst/>
                        </a:rPr>
                        <a:t>Lithology</a:t>
                      </a:r>
                      <a:endParaRPr lang="en-US" sz="1900" b="1" i="0" u="none" strike="noStrike">
                        <a:solidFill>
                          <a:srgbClr val="FFFFFF"/>
                        </a:solidFill>
                        <a:effectLst/>
                        <a:latin typeface="Arial" panose="020B0604020202020204" pitchFamily="34" charset="0"/>
                      </a:endParaRPr>
                    </a:p>
                  </a:txBody>
                  <a:tcPr marL="0" marR="0" marT="0" marB="0" anchor="ctr"/>
                </a:tc>
                <a:tc>
                  <a:txBody>
                    <a:bodyPr/>
                    <a:lstStyle/>
                    <a:p>
                      <a:pPr algn="ctr" fontAlgn="ctr"/>
                      <a:r>
                        <a:rPr lang="en-US" sz="1900" u="none" strike="noStrike">
                          <a:effectLst/>
                        </a:rPr>
                        <a:t>#</a:t>
                      </a:r>
                      <a:endParaRPr lang="en-US" sz="1900" b="1" i="0" u="none" strike="noStrike">
                        <a:solidFill>
                          <a:srgbClr val="FFFFFF"/>
                        </a:solidFill>
                        <a:effectLst/>
                        <a:latin typeface="Arial" panose="020B0604020202020204" pitchFamily="34" charset="0"/>
                      </a:endParaRPr>
                    </a:p>
                  </a:txBody>
                  <a:tcPr marL="0" marR="0" marT="0" marB="0" anchor="ctr"/>
                </a:tc>
                <a:tc>
                  <a:txBody>
                    <a:bodyPr/>
                    <a:lstStyle/>
                    <a:p>
                      <a:pPr algn="ctr" fontAlgn="ctr"/>
                      <a:r>
                        <a:rPr lang="en-US" sz="1900" u="none" strike="noStrike">
                          <a:effectLst/>
                        </a:rPr>
                        <a:t>%</a:t>
                      </a:r>
                      <a:endParaRPr lang="en-US" sz="1900" b="1" i="0" u="none" strike="noStrike">
                        <a:solidFill>
                          <a:srgbClr val="FFFFFF"/>
                        </a:solidFill>
                        <a:effectLst/>
                        <a:latin typeface="Arial" panose="020B0604020202020204" pitchFamily="34" charset="0"/>
                      </a:endParaRPr>
                    </a:p>
                  </a:txBody>
                  <a:tcPr marL="0" marR="0" marT="0" marB="0" anchor="ctr"/>
                </a:tc>
                <a:tc>
                  <a:txBody>
                    <a:bodyPr/>
                    <a:lstStyle/>
                    <a:p>
                      <a:pPr algn="ctr" fontAlgn="ctr"/>
                      <a:r>
                        <a:rPr lang="en-US" sz="1900" u="none" strike="noStrike">
                          <a:effectLst/>
                        </a:rPr>
                        <a:t>tpd</a:t>
                      </a:r>
                      <a:endParaRPr lang="en-US" sz="1900" b="1" i="0" u="none" strike="noStrike">
                        <a:solidFill>
                          <a:srgbClr val="FFFFFF"/>
                        </a:solidFill>
                        <a:effectLst/>
                        <a:latin typeface="Arial" panose="020B0604020202020204" pitchFamily="34" charset="0"/>
                      </a:endParaRPr>
                    </a:p>
                  </a:txBody>
                  <a:tcPr marL="0" marR="0" marT="0" marB="0" anchor="ctr"/>
                </a:tc>
                <a:tc>
                  <a:txBody>
                    <a:bodyPr/>
                    <a:lstStyle/>
                    <a:p>
                      <a:pPr algn="ctr" fontAlgn="ctr"/>
                      <a:r>
                        <a:rPr lang="en-US" sz="1900" u="none" strike="noStrike">
                          <a:effectLst/>
                        </a:rPr>
                        <a:t>tpd</a:t>
                      </a:r>
                      <a:endParaRPr lang="en-US" sz="1900" b="1" i="0" u="none" strike="noStrike">
                        <a:solidFill>
                          <a:srgbClr val="FFFFFF"/>
                        </a:solidFill>
                        <a:effectLst/>
                        <a:latin typeface="Arial" panose="020B0604020202020204" pitchFamily="34" charset="0"/>
                      </a:endParaRPr>
                    </a:p>
                  </a:txBody>
                  <a:tcPr marL="0" marR="0" marT="0" marB="0" anchor="ctr"/>
                </a:tc>
                <a:tc>
                  <a:txBody>
                    <a:bodyPr/>
                    <a:lstStyle/>
                    <a:p>
                      <a:pPr algn="ctr" fontAlgn="ctr"/>
                      <a:r>
                        <a:rPr lang="en-US" sz="1900" u="none" strike="noStrike">
                          <a:effectLst/>
                        </a:rPr>
                        <a:t>tpd</a:t>
                      </a:r>
                      <a:endParaRPr lang="en-US" sz="1900" b="1" i="0" u="none" strike="noStrike">
                        <a:solidFill>
                          <a:srgbClr val="FFFFFF"/>
                        </a:solidFill>
                        <a:effectLst/>
                        <a:latin typeface="Arial" panose="020B0604020202020204" pitchFamily="34" charset="0"/>
                      </a:endParaRPr>
                    </a:p>
                  </a:txBody>
                  <a:tcPr marL="0" marR="0" marT="0" marB="0" anchor="ctr"/>
                </a:tc>
                <a:tc>
                  <a:txBody>
                    <a:bodyPr/>
                    <a:lstStyle/>
                    <a:p>
                      <a:pPr algn="ctr" fontAlgn="ctr"/>
                      <a:r>
                        <a:rPr lang="en-US" sz="1900" u="none" strike="noStrike">
                          <a:effectLst/>
                        </a:rPr>
                        <a:t>tpd</a:t>
                      </a:r>
                      <a:endParaRPr lang="en-US" sz="1900" b="1" i="0" u="none" strike="noStrike">
                        <a:solidFill>
                          <a:srgbClr val="FFFFFF"/>
                        </a:solidFill>
                        <a:effectLst/>
                        <a:latin typeface="Arial" panose="020B0604020202020204" pitchFamily="34" charset="0"/>
                      </a:endParaRPr>
                    </a:p>
                  </a:txBody>
                  <a:tcPr marL="0" marR="0" marT="0" marB="0" anchor="ctr"/>
                </a:tc>
                <a:tc>
                  <a:txBody>
                    <a:bodyPr/>
                    <a:lstStyle/>
                    <a:p>
                      <a:pPr algn="ctr" fontAlgn="ctr"/>
                      <a:r>
                        <a:rPr lang="en-US" sz="1900" u="none" strike="noStrike">
                          <a:effectLst/>
                        </a:rPr>
                        <a:t>tpd</a:t>
                      </a:r>
                      <a:endParaRPr lang="en-US" sz="1900" b="1" i="0" u="none" strike="noStrike">
                        <a:solidFill>
                          <a:srgbClr val="FFFFFF"/>
                        </a:solidFill>
                        <a:effectLst/>
                        <a:latin typeface="Arial" panose="020B0604020202020204" pitchFamily="34" charset="0"/>
                      </a:endParaRPr>
                    </a:p>
                  </a:txBody>
                  <a:tcPr marL="0" marR="0" marT="0" marB="0" anchor="ctr"/>
                </a:tc>
                <a:extLst>
                  <a:ext uri="{0D108BD9-81ED-4DB2-BD59-A6C34878D82A}">
                    <a16:rowId xmlns:a16="http://schemas.microsoft.com/office/drawing/2014/main" val="3011247055"/>
                  </a:ext>
                </a:extLst>
              </a:tr>
              <a:tr h="350848">
                <a:tc>
                  <a:txBody>
                    <a:bodyPr/>
                    <a:lstStyle/>
                    <a:p>
                      <a:pPr algn="l" fontAlgn="b"/>
                      <a:r>
                        <a:rPr lang="en-US" sz="1900" u="none" strike="noStrike">
                          <a:effectLst/>
                        </a:rPr>
                        <a:t>Granodiorita</a:t>
                      </a:r>
                      <a:endParaRPr lang="en-US" sz="1900" b="0" i="0" u="none" strike="noStrike">
                        <a:solidFill>
                          <a:srgbClr val="000000"/>
                        </a:solidFill>
                        <a:effectLst/>
                        <a:latin typeface="Arial" panose="020B0604020202020204" pitchFamily="34" charset="0"/>
                      </a:endParaRPr>
                    </a:p>
                  </a:txBody>
                  <a:tcPr marL="0" marR="0" marT="0" marB="0" anchor="b"/>
                </a:tc>
                <a:tc>
                  <a:txBody>
                    <a:bodyPr/>
                    <a:lstStyle/>
                    <a:p>
                      <a:pPr algn="ctr" fontAlgn="b"/>
                      <a:r>
                        <a:rPr lang="en-US" sz="1900" u="none" strike="noStrike">
                          <a:effectLst/>
                        </a:rPr>
                        <a:t>124</a:t>
                      </a:r>
                      <a:endParaRPr lang="en-US" sz="1900" b="0" i="0" u="none" strike="noStrike">
                        <a:solidFill>
                          <a:srgbClr val="000000"/>
                        </a:solidFill>
                        <a:effectLst/>
                        <a:latin typeface="Arial" panose="020B0604020202020204" pitchFamily="34" charset="0"/>
                      </a:endParaRPr>
                    </a:p>
                  </a:txBody>
                  <a:tcPr marL="0" marR="0" marT="0" marB="0" anchor="b"/>
                </a:tc>
                <a:tc>
                  <a:txBody>
                    <a:bodyPr/>
                    <a:lstStyle/>
                    <a:p>
                      <a:pPr algn="ctr" fontAlgn="b"/>
                      <a:r>
                        <a:rPr lang="en-US" sz="1900" u="none" strike="noStrike">
                          <a:effectLst/>
                        </a:rPr>
                        <a:t>44,9%</a:t>
                      </a:r>
                      <a:endParaRPr lang="en-US" sz="1900" b="0" i="0" u="none" strike="noStrike">
                        <a:solidFill>
                          <a:srgbClr val="000000"/>
                        </a:solidFill>
                        <a:effectLst/>
                        <a:latin typeface="Arial" panose="020B0604020202020204" pitchFamily="34" charset="0"/>
                      </a:endParaRPr>
                    </a:p>
                  </a:txBody>
                  <a:tcPr marL="0" marR="0" marT="0" marB="0" anchor="b"/>
                </a:tc>
                <a:tc>
                  <a:txBody>
                    <a:bodyPr/>
                    <a:lstStyle/>
                    <a:p>
                      <a:pPr algn="ctr" fontAlgn="b"/>
                      <a:r>
                        <a:rPr lang="en-US" sz="1900" u="none" strike="noStrike">
                          <a:effectLst/>
                        </a:rPr>
                        <a:t>85.931</a:t>
                      </a:r>
                      <a:endParaRPr lang="en-US" sz="1900" b="0" i="0" u="none" strike="noStrike">
                        <a:solidFill>
                          <a:srgbClr val="000000"/>
                        </a:solidFill>
                        <a:effectLst/>
                        <a:latin typeface="Arial" panose="020B0604020202020204" pitchFamily="34" charset="0"/>
                      </a:endParaRPr>
                    </a:p>
                  </a:txBody>
                  <a:tcPr marL="0" marR="0" marT="0" marB="0" anchor="b"/>
                </a:tc>
                <a:tc>
                  <a:txBody>
                    <a:bodyPr/>
                    <a:lstStyle/>
                    <a:p>
                      <a:pPr algn="ctr" fontAlgn="b"/>
                      <a:r>
                        <a:rPr lang="en-US" sz="1900" u="none" strike="noStrike">
                          <a:effectLst/>
                        </a:rPr>
                        <a:t>91.369</a:t>
                      </a:r>
                      <a:endParaRPr lang="en-US" sz="1900" b="0" i="0" u="none" strike="noStrike">
                        <a:solidFill>
                          <a:srgbClr val="000000"/>
                        </a:solidFill>
                        <a:effectLst/>
                        <a:latin typeface="Arial" panose="020B0604020202020204" pitchFamily="34" charset="0"/>
                      </a:endParaRPr>
                    </a:p>
                  </a:txBody>
                  <a:tcPr marL="0" marR="0" marT="0" marB="0" anchor="b"/>
                </a:tc>
                <a:tc>
                  <a:txBody>
                    <a:bodyPr/>
                    <a:lstStyle/>
                    <a:p>
                      <a:pPr algn="ctr" fontAlgn="b"/>
                      <a:r>
                        <a:rPr lang="en-US" sz="1900" u="none" strike="noStrike">
                          <a:effectLst/>
                        </a:rPr>
                        <a:t>96.067</a:t>
                      </a:r>
                      <a:endParaRPr lang="en-US" sz="1900" b="0" i="0" u="none" strike="noStrike">
                        <a:solidFill>
                          <a:srgbClr val="000000"/>
                        </a:solidFill>
                        <a:effectLst/>
                        <a:latin typeface="Arial" panose="020B0604020202020204" pitchFamily="34" charset="0"/>
                      </a:endParaRPr>
                    </a:p>
                  </a:txBody>
                  <a:tcPr marL="0" marR="0" marT="0" marB="0" anchor="b"/>
                </a:tc>
                <a:tc>
                  <a:txBody>
                    <a:bodyPr/>
                    <a:lstStyle/>
                    <a:p>
                      <a:pPr algn="ctr" fontAlgn="b"/>
                      <a:r>
                        <a:rPr lang="en-US" sz="1900" u="none" strike="noStrike">
                          <a:effectLst/>
                        </a:rPr>
                        <a:t>100.227</a:t>
                      </a:r>
                      <a:endParaRPr lang="en-US" sz="1900" b="0" i="0" u="none" strike="noStrike">
                        <a:solidFill>
                          <a:srgbClr val="000000"/>
                        </a:solidFill>
                        <a:effectLst/>
                        <a:latin typeface="Arial" panose="020B0604020202020204" pitchFamily="34" charset="0"/>
                      </a:endParaRPr>
                    </a:p>
                  </a:txBody>
                  <a:tcPr marL="0" marR="0" marT="0" marB="0" anchor="b"/>
                </a:tc>
                <a:tc>
                  <a:txBody>
                    <a:bodyPr/>
                    <a:lstStyle/>
                    <a:p>
                      <a:pPr algn="ctr" fontAlgn="b"/>
                      <a:r>
                        <a:rPr lang="en-US" sz="1900" u="none" strike="noStrike">
                          <a:effectLst/>
                        </a:rPr>
                        <a:t>103.976</a:t>
                      </a:r>
                      <a:endParaRPr lang="en-US" sz="1900" b="0" i="0" u="none" strike="noStrike">
                        <a:solidFill>
                          <a:srgbClr val="000000"/>
                        </a:solidFill>
                        <a:effectLst/>
                        <a:latin typeface="Arial" panose="020B0604020202020204" pitchFamily="34" charset="0"/>
                      </a:endParaRPr>
                    </a:p>
                  </a:txBody>
                  <a:tcPr marL="0" marR="0" marT="0" marB="0" anchor="b"/>
                </a:tc>
                <a:extLst>
                  <a:ext uri="{0D108BD9-81ED-4DB2-BD59-A6C34878D82A}">
                    <a16:rowId xmlns:a16="http://schemas.microsoft.com/office/drawing/2014/main" val="2136723113"/>
                  </a:ext>
                </a:extLst>
              </a:tr>
              <a:tr h="350848">
                <a:tc>
                  <a:txBody>
                    <a:bodyPr/>
                    <a:lstStyle/>
                    <a:p>
                      <a:pPr algn="l" fontAlgn="b"/>
                      <a:r>
                        <a:rPr lang="en-US" sz="1900" u="none" strike="noStrike">
                          <a:effectLst/>
                        </a:rPr>
                        <a:t>Breccia-Tobaceas</a:t>
                      </a:r>
                      <a:endParaRPr lang="en-US" sz="1900" b="0" i="0" u="none" strike="noStrike">
                        <a:solidFill>
                          <a:srgbClr val="000000"/>
                        </a:solidFill>
                        <a:effectLst/>
                        <a:latin typeface="Arial" panose="020B0604020202020204" pitchFamily="34" charset="0"/>
                      </a:endParaRPr>
                    </a:p>
                  </a:txBody>
                  <a:tcPr marL="0" marR="0" marT="0" marB="0" anchor="b"/>
                </a:tc>
                <a:tc>
                  <a:txBody>
                    <a:bodyPr/>
                    <a:lstStyle/>
                    <a:p>
                      <a:pPr algn="ctr" fontAlgn="b"/>
                      <a:r>
                        <a:rPr lang="en-US" sz="1900" u="none" strike="noStrike">
                          <a:effectLst/>
                        </a:rPr>
                        <a:t>36</a:t>
                      </a:r>
                      <a:endParaRPr lang="en-US" sz="1900" b="0" i="0" u="none" strike="noStrike">
                        <a:solidFill>
                          <a:srgbClr val="000000"/>
                        </a:solidFill>
                        <a:effectLst/>
                        <a:latin typeface="Arial" panose="020B0604020202020204" pitchFamily="34" charset="0"/>
                      </a:endParaRPr>
                    </a:p>
                  </a:txBody>
                  <a:tcPr marL="0" marR="0" marT="0" marB="0" anchor="b"/>
                </a:tc>
                <a:tc>
                  <a:txBody>
                    <a:bodyPr/>
                    <a:lstStyle/>
                    <a:p>
                      <a:pPr algn="ctr" fontAlgn="b"/>
                      <a:r>
                        <a:rPr lang="en-US" sz="1900" u="none" strike="noStrike">
                          <a:effectLst/>
                        </a:rPr>
                        <a:t>13,0%</a:t>
                      </a:r>
                      <a:endParaRPr lang="en-US" sz="1900" b="0" i="0" u="none" strike="noStrike">
                        <a:solidFill>
                          <a:srgbClr val="000000"/>
                        </a:solidFill>
                        <a:effectLst/>
                        <a:latin typeface="Arial" panose="020B0604020202020204" pitchFamily="34" charset="0"/>
                      </a:endParaRPr>
                    </a:p>
                  </a:txBody>
                  <a:tcPr marL="0" marR="0" marT="0" marB="0" anchor="b"/>
                </a:tc>
                <a:tc>
                  <a:txBody>
                    <a:bodyPr/>
                    <a:lstStyle/>
                    <a:p>
                      <a:pPr algn="ctr" fontAlgn="b"/>
                      <a:r>
                        <a:rPr lang="en-US" sz="1900" u="none" strike="noStrike">
                          <a:effectLst/>
                        </a:rPr>
                        <a:t>76.842</a:t>
                      </a:r>
                      <a:endParaRPr lang="en-US" sz="1900" b="0" i="0" u="none" strike="noStrike">
                        <a:solidFill>
                          <a:srgbClr val="000000"/>
                        </a:solidFill>
                        <a:effectLst/>
                        <a:latin typeface="Arial" panose="020B0604020202020204" pitchFamily="34" charset="0"/>
                      </a:endParaRPr>
                    </a:p>
                  </a:txBody>
                  <a:tcPr marL="0" marR="0" marT="0" marB="0" anchor="b"/>
                </a:tc>
                <a:tc>
                  <a:txBody>
                    <a:bodyPr/>
                    <a:lstStyle/>
                    <a:p>
                      <a:pPr algn="ctr" fontAlgn="b"/>
                      <a:r>
                        <a:rPr lang="en-US" sz="1900" u="none" strike="noStrike">
                          <a:effectLst/>
                        </a:rPr>
                        <a:t>81.705</a:t>
                      </a:r>
                      <a:endParaRPr lang="en-US" sz="1900" b="0" i="0" u="none" strike="noStrike">
                        <a:solidFill>
                          <a:srgbClr val="000000"/>
                        </a:solidFill>
                        <a:effectLst/>
                        <a:latin typeface="Arial" panose="020B0604020202020204" pitchFamily="34" charset="0"/>
                      </a:endParaRPr>
                    </a:p>
                  </a:txBody>
                  <a:tcPr marL="0" marR="0" marT="0" marB="0" anchor="b"/>
                </a:tc>
                <a:tc>
                  <a:txBody>
                    <a:bodyPr/>
                    <a:lstStyle/>
                    <a:p>
                      <a:pPr algn="ctr" fontAlgn="b"/>
                      <a:r>
                        <a:rPr lang="en-US" sz="1900" u="none" strike="noStrike">
                          <a:effectLst/>
                        </a:rPr>
                        <a:t>85.906</a:t>
                      </a:r>
                      <a:endParaRPr lang="en-US" sz="1900" b="0" i="0" u="none" strike="noStrike">
                        <a:solidFill>
                          <a:srgbClr val="000000"/>
                        </a:solidFill>
                        <a:effectLst/>
                        <a:latin typeface="Arial" panose="020B0604020202020204" pitchFamily="34" charset="0"/>
                      </a:endParaRPr>
                    </a:p>
                  </a:txBody>
                  <a:tcPr marL="0" marR="0" marT="0" marB="0" anchor="b"/>
                </a:tc>
                <a:tc>
                  <a:txBody>
                    <a:bodyPr/>
                    <a:lstStyle/>
                    <a:p>
                      <a:pPr algn="ctr" fontAlgn="b"/>
                      <a:r>
                        <a:rPr lang="en-US" sz="1900" u="none" strike="noStrike">
                          <a:effectLst/>
                        </a:rPr>
                        <a:t>89.626</a:t>
                      </a:r>
                      <a:endParaRPr lang="en-US" sz="1900" b="0" i="0" u="none" strike="noStrike">
                        <a:solidFill>
                          <a:srgbClr val="000000"/>
                        </a:solidFill>
                        <a:effectLst/>
                        <a:latin typeface="Arial" panose="020B0604020202020204" pitchFamily="34" charset="0"/>
                      </a:endParaRPr>
                    </a:p>
                  </a:txBody>
                  <a:tcPr marL="0" marR="0" marT="0" marB="0" anchor="b"/>
                </a:tc>
                <a:tc>
                  <a:txBody>
                    <a:bodyPr/>
                    <a:lstStyle/>
                    <a:p>
                      <a:pPr algn="ctr" fontAlgn="b"/>
                      <a:r>
                        <a:rPr lang="en-US" sz="1900" u="none" strike="noStrike">
                          <a:effectLst/>
                        </a:rPr>
                        <a:t>92.979</a:t>
                      </a:r>
                      <a:endParaRPr lang="en-US" sz="1900" b="0" i="0" u="none" strike="noStrike">
                        <a:solidFill>
                          <a:srgbClr val="000000"/>
                        </a:solidFill>
                        <a:effectLst/>
                        <a:latin typeface="Arial" panose="020B0604020202020204" pitchFamily="34" charset="0"/>
                      </a:endParaRPr>
                    </a:p>
                  </a:txBody>
                  <a:tcPr marL="0" marR="0" marT="0" marB="0" anchor="b"/>
                </a:tc>
                <a:extLst>
                  <a:ext uri="{0D108BD9-81ED-4DB2-BD59-A6C34878D82A}">
                    <a16:rowId xmlns:a16="http://schemas.microsoft.com/office/drawing/2014/main" val="1178596348"/>
                  </a:ext>
                </a:extLst>
              </a:tr>
              <a:tr h="350848">
                <a:tc>
                  <a:txBody>
                    <a:bodyPr/>
                    <a:lstStyle/>
                    <a:p>
                      <a:pPr algn="l" fontAlgn="b"/>
                      <a:r>
                        <a:rPr lang="en-US" sz="1900" u="none" strike="noStrike">
                          <a:effectLst/>
                        </a:rPr>
                        <a:t>Breccia-Magmatic</a:t>
                      </a:r>
                      <a:endParaRPr lang="en-US" sz="1900" b="0" i="0" u="none" strike="noStrike">
                        <a:solidFill>
                          <a:srgbClr val="000000"/>
                        </a:solidFill>
                        <a:effectLst/>
                        <a:latin typeface="Arial" panose="020B0604020202020204" pitchFamily="34" charset="0"/>
                      </a:endParaRPr>
                    </a:p>
                  </a:txBody>
                  <a:tcPr marL="0" marR="0" marT="0" marB="0" anchor="b"/>
                </a:tc>
                <a:tc>
                  <a:txBody>
                    <a:bodyPr/>
                    <a:lstStyle/>
                    <a:p>
                      <a:pPr algn="ctr" fontAlgn="b"/>
                      <a:r>
                        <a:rPr lang="en-US" sz="1900" u="none" strike="noStrike">
                          <a:effectLst/>
                        </a:rPr>
                        <a:t>15</a:t>
                      </a:r>
                      <a:endParaRPr lang="en-US" sz="1900" b="0" i="0" u="none" strike="noStrike">
                        <a:solidFill>
                          <a:srgbClr val="000000"/>
                        </a:solidFill>
                        <a:effectLst/>
                        <a:latin typeface="Arial" panose="020B0604020202020204" pitchFamily="34" charset="0"/>
                      </a:endParaRPr>
                    </a:p>
                  </a:txBody>
                  <a:tcPr marL="0" marR="0" marT="0" marB="0" anchor="b"/>
                </a:tc>
                <a:tc>
                  <a:txBody>
                    <a:bodyPr/>
                    <a:lstStyle/>
                    <a:p>
                      <a:pPr algn="ctr" fontAlgn="b"/>
                      <a:r>
                        <a:rPr lang="en-US" sz="1900" u="none" strike="noStrike">
                          <a:effectLst/>
                        </a:rPr>
                        <a:t>5,4%</a:t>
                      </a:r>
                      <a:endParaRPr lang="en-US" sz="1900" b="0" i="0" u="none" strike="noStrike">
                        <a:solidFill>
                          <a:srgbClr val="000000"/>
                        </a:solidFill>
                        <a:effectLst/>
                        <a:latin typeface="Arial" panose="020B0604020202020204" pitchFamily="34" charset="0"/>
                      </a:endParaRPr>
                    </a:p>
                  </a:txBody>
                  <a:tcPr marL="0" marR="0" marT="0" marB="0" anchor="b"/>
                </a:tc>
                <a:tc>
                  <a:txBody>
                    <a:bodyPr/>
                    <a:lstStyle/>
                    <a:p>
                      <a:pPr algn="ctr" fontAlgn="b"/>
                      <a:r>
                        <a:rPr lang="en-US" sz="1900" u="none" strike="noStrike">
                          <a:effectLst/>
                        </a:rPr>
                        <a:t>86.972</a:t>
                      </a:r>
                      <a:endParaRPr lang="en-US" sz="1900" b="0" i="0" u="none" strike="noStrike">
                        <a:solidFill>
                          <a:srgbClr val="000000"/>
                        </a:solidFill>
                        <a:effectLst/>
                        <a:latin typeface="Arial" panose="020B0604020202020204" pitchFamily="34" charset="0"/>
                      </a:endParaRPr>
                    </a:p>
                  </a:txBody>
                  <a:tcPr marL="0" marR="0" marT="0" marB="0" anchor="b"/>
                </a:tc>
                <a:tc>
                  <a:txBody>
                    <a:bodyPr/>
                    <a:lstStyle/>
                    <a:p>
                      <a:pPr algn="ctr" fontAlgn="b"/>
                      <a:r>
                        <a:rPr lang="en-US" sz="1900" u="none" strike="noStrike">
                          <a:effectLst/>
                        </a:rPr>
                        <a:t>92.476</a:t>
                      </a:r>
                      <a:endParaRPr lang="en-US" sz="1900" b="0" i="0" u="none" strike="noStrike">
                        <a:solidFill>
                          <a:srgbClr val="000000"/>
                        </a:solidFill>
                        <a:effectLst/>
                        <a:latin typeface="Arial" panose="020B0604020202020204" pitchFamily="34" charset="0"/>
                      </a:endParaRPr>
                    </a:p>
                  </a:txBody>
                  <a:tcPr marL="0" marR="0" marT="0" marB="0" anchor="b"/>
                </a:tc>
                <a:tc>
                  <a:txBody>
                    <a:bodyPr/>
                    <a:lstStyle/>
                    <a:p>
                      <a:pPr algn="ctr" fontAlgn="b"/>
                      <a:r>
                        <a:rPr lang="en-US" sz="1900" u="none" strike="noStrike">
                          <a:effectLst/>
                        </a:rPr>
                        <a:t>97.231</a:t>
                      </a:r>
                      <a:endParaRPr lang="en-US" sz="1900" b="0" i="0" u="none" strike="noStrike">
                        <a:solidFill>
                          <a:srgbClr val="000000"/>
                        </a:solidFill>
                        <a:effectLst/>
                        <a:latin typeface="Arial" panose="020B0604020202020204" pitchFamily="34" charset="0"/>
                      </a:endParaRPr>
                    </a:p>
                  </a:txBody>
                  <a:tcPr marL="0" marR="0" marT="0" marB="0" anchor="b"/>
                </a:tc>
                <a:tc>
                  <a:txBody>
                    <a:bodyPr/>
                    <a:lstStyle/>
                    <a:p>
                      <a:pPr algn="ctr" fontAlgn="b"/>
                      <a:r>
                        <a:rPr lang="en-US" sz="1900" u="none" strike="noStrike">
                          <a:effectLst/>
                        </a:rPr>
                        <a:t>101.442</a:t>
                      </a:r>
                      <a:endParaRPr lang="en-US" sz="1900" b="0" i="0" u="none" strike="noStrike">
                        <a:solidFill>
                          <a:srgbClr val="000000"/>
                        </a:solidFill>
                        <a:effectLst/>
                        <a:latin typeface="Arial" panose="020B0604020202020204" pitchFamily="34" charset="0"/>
                      </a:endParaRPr>
                    </a:p>
                  </a:txBody>
                  <a:tcPr marL="0" marR="0" marT="0" marB="0" anchor="b"/>
                </a:tc>
                <a:tc>
                  <a:txBody>
                    <a:bodyPr/>
                    <a:lstStyle/>
                    <a:p>
                      <a:pPr algn="ctr" fontAlgn="b"/>
                      <a:r>
                        <a:rPr lang="en-US" sz="1900" u="none" strike="noStrike">
                          <a:effectLst/>
                        </a:rPr>
                        <a:t>84.189</a:t>
                      </a:r>
                      <a:endParaRPr lang="en-US" sz="1900" b="0" i="0" u="none" strike="noStrike">
                        <a:solidFill>
                          <a:srgbClr val="000000"/>
                        </a:solidFill>
                        <a:effectLst/>
                        <a:latin typeface="Arial" panose="020B0604020202020204" pitchFamily="34" charset="0"/>
                      </a:endParaRPr>
                    </a:p>
                  </a:txBody>
                  <a:tcPr marL="0" marR="0" marT="0" marB="0" anchor="b"/>
                </a:tc>
                <a:extLst>
                  <a:ext uri="{0D108BD9-81ED-4DB2-BD59-A6C34878D82A}">
                    <a16:rowId xmlns:a16="http://schemas.microsoft.com/office/drawing/2014/main" val="4034018193"/>
                  </a:ext>
                </a:extLst>
              </a:tr>
              <a:tr h="350848">
                <a:tc>
                  <a:txBody>
                    <a:bodyPr/>
                    <a:lstStyle/>
                    <a:p>
                      <a:pPr algn="l" fontAlgn="b"/>
                      <a:r>
                        <a:rPr lang="en-US" sz="1900" u="none" strike="noStrike">
                          <a:effectLst/>
                        </a:rPr>
                        <a:t>Breccia-Turmaline</a:t>
                      </a:r>
                      <a:endParaRPr lang="en-US" sz="1900" b="0" i="0" u="none" strike="noStrike">
                        <a:solidFill>
                          <a:srgbClr val="000000"/>
                        </a:solidFill>
                        <a:effectLst/>
                        <a:latin typeface="Arial" panose="020B0604020202020204" pitchFamily="34" charset="0"/>
                      </a:endParaRPr>
                    </a:p>
                  </a:txBody>
                  <a:tcPr marL="0" marR="0" marT="0" marB="0" anchor="b"/>
                </a:tc>
                <a:tc>
                  <a:txBody>
                    <a:bodyPr/>
                    <a:lstStyle/>
                    <a:p>
                      <a:pPr algn="ctr" fontAlgn="b"/>
                      <a:r>
                        <a:rPr lang="en-US" sz="1900" u="none" strike="noStrike">
                          <a:effectLst/>
                        </a:rPr>
                        <a:t>71</a:t>
                      </a:r>
                      <a:endParaRPr lang="en-US" sz="1900" b="0" i="0" u="none" strike="noStrike">
                        <a:solidFill>
                          <a:srgbClr val="000000"/>
                        </a:solidFill>
                        <a:effectLst/>
                        <a:latin typeface="Arial" panose="020B0604020202020204" pitchFamily="34" charset="0"/>
                      </a:endParaRPr>
                    </a:p>
                  </a:txBody>
                  <a:tcPr marL="0" marR="0" marT="0" marB="0" anchor="b"/>
                </a:tc>
                <a:tc>
                  <a:txBody>
                    <a:bodyPr/>
                    <a:lstStyle/>
                    <a:p>
                      <a:pPr algn="ctr" fontAlgn="b"/>
                      <a:r>
                        <a:rPr lang="en-US" sz="1900" u="none" strike="noStrike">
                          <a:effectLst/>
                        </a:rPr>
                        <a:t>25,7%</a:t>
                      </a:r>
                      <a:endParaRPr lang="en-US" sz="1900" b="0" i="0" u="none" strike="noStrike">
                        <a:solidFill>
                          <a:srgbClr val="000000"/>
                        </a:solidFill>
                        <a:effectLst/>
                        <a:latin typeface="Arial" panose="020B0604020202020204" pitchFamily="34" charset="0"/>
                      </a:endParaRPr>
                    </a:p>
                  </a:txBody>
                  <a:tcPr marL="0" marR="0" marT="0" marB="0" anchor="b"/>
                </a:tc>
                <a:tc>
                  <a:txBody>
                    <a:bodyPr/>
                    <a:lstStyle/>
                    <a:p>
                      <a:pPr algn="ctr" fontAlgn="b"/>
                      <a:r>
                        <a:rPr lang="en-US" sz="1900" u="none" strike="noStrike">
                          <a:effectLst/>
                        </a:rPr>
                        <a:t>90.751</a:t>
                      </a:r>
                      <a:endParaRPr lang="en-US" sz="1900" b="0" i="0" u="none" strike="noStrike">
                        <a:solidFill>
                          <a:srgbClr val="000000"/>
                        </a:solidFill>
                        <a:effectLst/>
                        <a:latin typeface="Arial" panose="020B0604020202020204" pitchFamily="34" charset="0"/>
                      </a:endParaRPr>
                    </a:p>
                  </a:txBody>
                  <a:tcPr marL="0" marR="0" marT="0" marB="0" anchor="b"/>
                </a:tc>
                <a:tc>
                  <a:txBody>
                    <a:bodyPr/>
                    <a:lstStyle/>
                    <a:p>
                      <a:pPr algn="ctr" fontAlgn="b"/>
                      <a:r>
                        <a:rPr lang="en-US" sz="1900" u="none" strike="noStrike">
                          <a:effectLst/>
                        </a:rPr>
                        <a:t>96.494</a:t>
                      </a:r>
                      <a:endParaRPr lang="en-US" sz="1900" b="0" i="0" u="none" strike="noStrike">
                        <a:solidFill>
                          <a:srgbClr val="000000"/>
                        </a:solidFill>
                        <a:effectLst/>
                        <a:latin typeface="Arial" panose="020B0604020202020204" pitchFamily="34" charset="0"/>
                      </a:endParaRPr>
                    </a:p>
                  </a:txBody>
                  <a:tcPr marL="0" marR="0" marT="0" marB="0" anchor="b"/>
                </a:tc>
                <a:tc>
                  <a:txBody>
                    <a:bodyPr/>
                    <a:lstStyle/>
                    <a:p>
                      <a:pPr algn="ctr" fontAlgn="b"/>
                      <a:r>
                        <a:rPr lang="en-US" sz="1900" u="none" strike="noStrike">
                          <a:effectLst/>
                        </a:rPr>
                        <a:t>101.456</a:t>
                      </a:r>
                      <a:endParaRPr lang="en-US" sz="1900" b="0" i="0" u="none" strike="noStrike">
                        <a:solidFill>
                          <a:srgbClr val="000000"/>
                        </a:solidFill>
                        <a:effectLst/>
                        <a:latin typeface="Arial" panose="020B0604020202020204" pitchFamily="34" charset="0"/>
                      </a:endParaRPr>
                    </a:p>
                  </a:txBody>
                  <a:tcPr marL="0" marR="0" marT="0" marB="0" anchor="b"/>
                </a:tc>
                <a:tc>
                  <a:txBody>
                    <a:bodyPr/>
                    <a:lstStyle/>
                    <a:p>
                      <a:pPr algn="ctr" fontAlgn="b"/>
                      <a:r>
                        <a:rPr lang="en-US" sz="1900" u="none" strike="noStrike">
                          <a:effectLst/>
                        </a:rPr>
                        <a:t>105.849</a:t>
                      </a:r>
                      <a:endParaRPr lang="en-US" sz="1900" b="0" i="0" u="none" strike="noStrike">
                        <a:solidFill>
                          <a:srgbClr val="000000"/>
                        </a:solidFill>
                        <a:effectLst/>
                        <a:latin typeface="Arial" panose="020B0604020202020204" pitchFamily="34" charset="0"/>
                      </a:endParaRPr>
                    </a:p>
                  </a:txBody>
                  <a:tcPr marL="0" marR="0" marT="0" marB="0" anchor="b"/>
                </a:tc>
                <a:tc>
                  <a:txBody>
                    <a:bodyPr/>
                    <a:lstStyle/>
                    <a:p>
                      <a:pPr algn="ctr" fontAlgn="b"/>
                      <a:r>
                        <a:rPr lang="en-US" sz="1900" u="none" strike="noStrike">
                          <a:effectLst/>
                        </a:rPr>
                        <a:t>109.808</a:t>
                      </a:r>
                      <a:endParaRPr lang="en-US" sz="1900" b="0" i="0" u="none" strike="noStrike">
                        <a:solidFill>
                          <a:srgbClr val="000000"/>
                        </a:solidFill>
                        <a:effectLst/>
                        <a:latin typeface="Arial" panose="020B0604020202020204" pitchFamily="34" charset="0"/>
                      </a:endParaRPr>
                    </a:p>
                  </a:txBody>
                  <a:tcPr marL="0" marR="0" marT="0" marB="0" anchor="b"/>
                </a:tc>
                <a:extLst>
                  <a:ext uri="{0D108BD9-81ED-4DB2-BD59-A6C34878D82A}">
                    <a16:rowId xmlns:a16="http://schemas.microsoft.com/office/drawing/2014/main" val="3185010949"/>
                  </a:ext>
                </a:extLst>
              </a:tr>
              <a:tr h="350848">
                <a:tc>
                  <a:txBody>
                    <a:bodyPr/>
                    <a:lstStyle/>
                    <a:p>
                      <a:pPr algn="l" fontAlgn="b"/>
                      <a:r>
                        <a:rPr lang="en-US" sz="1900" u="none" strike="noStrike">
                          <a:effectLst/>
                        </a:rPr>
                        <a:t>Porphyry</a:t>
                      </a:r>
                      <a:endParaRPr lang="en-US" sz="1900" b="0" i="0" u="none" strike="noStrike">
                        <a:solidFill>
                          <a:srgbClr val="000000"/>
                        </a:solidFill>
                        <a:effectLst/>
                        <a:latin typeface="Arial" panose="020B0604020202020204" pitchFamily="34" charset="0"/>
                      </a:endParaRPr>
                    </a:p>
                  </a:txBody>
                  <a:tcPr marL="0" marR="0" marT="0" marB="0" anchor="b"/>
                </a:tc>
                <a:tc>
                  <a:txBody>
                    <a:bodyPr/>
                    <a:lstStyle/>
                    <a:p>
                      <a:pPr algn="ctr" fontAlgn="b"/>
                      <a:r>
                        <a:rPr lang="en-US" sz="1900" u="none" strike="noStrike">
                          <a:effectLst/>
                        </a:rPr>
                        <a:t>18</a:t>
                      </a:r>
                      <a:endParaRPr lang="en-US" sz="1900" b="0" i="0" u="none" strike="noStrike">
                        <a:solidFill>
                          <a:srgbClr val="000000"/>
                        </a:solidFill>
                        <a:effectLst/>
                        <a:latin typeface="Arial" panose="020B0604020202020204" pitchFamily="34" charset="0"/>
                      </a:endParaRPr>
                    </a:p>
                  </a:txBody>
                  <a:tcPr marL="0" marR="0" marT="0" marB="0" anchor="b"/>
                </a:tc>
                <a:tc>
                  <a:txBody>
                    <a:bodyPr/>
                    <a:lstStyle/>
                    <a:p>
                      <a:pPr algn="ctr" fontAlgn="b"/>
                      <a:r>
                        <a:rPr lang="en-US" sz="1900" u="none" strike="noStrike">
                          <a:effectLst/>
                        </a:rPr>
                        <a:t>6,5%</a:t>
                      </a:r>
                      <a:endParaRPr lang="en-US" sz="1900" b="0" i="0" u="none" strike="noStrike">
                        <a:solidFill>
                          <a:srgbClr val="000000"/>
                        </a:solidFill>
                        <a:effectLst/>
                        <a:latin typeface="Arial" panose="020B0604020202020204" pitchFamily="34" charset="0"/>
                      </a:endParaRPr>
                    </a:p>
                  </a:txBody>
                  <a:tcPr marL="0" marR="0" marT="0" marB="0" anchor="b"/>
                </a:tc>
                <a:tc>
                  <a:txBody>
                    <a:bodyPr/>
                    <a:lstStyle/>
                    <a:p>
                      <a:pPr algn="ctr" fontAlgn="b"/>
                      <a:r>
                        <a:rPr lang="en-US" sz="1900" u="none" strike="noStrike">
                          <a:effectLst/>
                        </a:rPr>
                        <a:t>88.433</a:t>
                      </a:r>
                      <a:endParaRPr lang="en-US" sz="1900" b="0" i="0" u="none" strike="noStrike">
                        <a:solidFill>
                          <a:srgbClr val="000000"/>
                        </a:solidFill>
                        <a:effectLst/>
                        <a:latin typeface="Arial" panose="020B0604020202020204" pitchFamily="34" charset="0"/>
                      </a:endParaRPr>
                    </a:p>
                  </a:txBody>
                  <a:tcPr marL="0" marR="0" marT="0" marB="0" anchor="b"/>
                </a:tc>
                <a:tc>
                  <a:txBody>
                    <a:bodyPr/>
                    <a:lstStyle/>
                    <a:p>
                      <a:pPr algn="ctr" fontAlgn="b"/>
                      <a:r>
                        <a:rPr lang="en-US" sz="1900" u="none" strike="noStrike">
                          <a:effectLst/>
                        </a:rPr>
                        <a:t>94.030</a:t>
                      </a:r>
                      <a:endParaRPr lang="en-US" sz="1900" b="0" i="0" u="none" strike="noStrike">
                        <a:solidFill>
                          <a:srgbClr val="000000"/>
                        </a:solidFill>
                        <a:effectLst/>
                        <a:latin typeface="Arial" panose="020B0604020202020204" pitchFamily="34" charset="0"/>
                      </a:endParaRPr>
                    </a:p>
                  </a:txBody>
                  <a:tcPr marL="0" marR="0" marT="0" marB="0" anchor="b"/>
                </a:tc>
                <a:tc>
                  <a:txBody>
                    <a:bodyPr/>
                    <a:lstStyle/>
                    <a:p>
                      <a:pPr algn="ctr" fontAlgn="b"/>
                      <a:r>
                        <a:rPr lang="en-US" sz="1900" u="none" strike="noStrike">
                          <a:effectLst/>
                        </a:rPr>
                        <a:t>98.865</a:t>
                      </a:r>
                      <a:endParaRPr lang="en-US" sz="1900" b="0" i="0" u="none" strike="noStrike">
                        <a:solidFill>
                          <a:srgbClr val="000000"/>
                        </a:solidFill>
                        <a:effectLst/>
                        <a:latin typeface="Arial" panose="020B0604020202020204" pitchFamily="34" charset="0"/>
                      </a:endParaRPr>
                    </a:p>
                  </a:txBody>
                  <a:tcPr marL="0" marR="0" marT="0" marB="0" anchor="b"/>
                </a:tc>
                <a:tc>
                  <a:txBody>
                    <a:bodyPr/>
                    <a:lstStyle/>
                    <a:p>
                      <a:pPr algn="ctr" fontAlgn="b"/>
                      <a:r>
                        <a:rPr lang="en-US" sz="1900" u="none" strike="noStrike">
                          <a:effectLst/>
                        </a:rPr>
                        <a:t>103.146</a:t>
                      </a:r>
                      <a:endParaRPr lang="en-US" sz="1900" b="0" i="0" u="none" strike="noStrike">
                        <a:solidFill>
                          <a:srgbClr val="000000"/>
                        </a:solidFill>
                        <a:effectLst/>
                        <a:latin typeface="Arial" panose="020B0604020202020204" pitchFamily="34" charset="0"/>
                      </a:endParaRPr>
                    </a:p>
                  </a:txBody>
                  <a:tcPr marL="0" marR="0" marT="0" marB="0" anchor="b"/>
                </a:tc>
                <a:tc>
                  <a:txBody>
                    <a:bodyPr/>
                    <a:lstStyle/>
                    <a:p>
                      <a:pPr algn="ctr" fontAlgn="b"/>
                      <a:r>
                        <a:rPr lang="en-US" sz="1900" u="none" strike="noStrike">
                          <a:effectLst/>
                        </a:rPr>
                        <a:t>107.004</a:t>
                      </a:r>
                      <a:endParaRPr lang="en-US" sz="1900" b="0" i="0" u="none" strike="noStrike">
                        <a:solidFill>
                          <a:srgbClr val="000000"/>
                        </a:solidFill>
                        <a:effectLst/>
                        <a:latin typeface="Arial" panose="020B0604020202020204" pitchFamily="34" charset="0"/>
                      </a:endParaRPr>
                    </a:p>
                  </a:txBody>
                  <a:tcPr marL="0" marR="0" marT="0" marB="0" anchor="b"/>
                </a:tc>
                <a:extLst>
                  <a:ext uri="{0D108BD9-81ED-4DB2-BD59-A6C34878D82A}">
                    <a16:rowId xmlns:a16="http://schemas.microsoft.com/office/drawing/2014/main" val="1240114606"/>
                  </a:ext>
                </a:extLst>
              </a:tr>
              <a:tr h="350848">
                <a:tc>
                  <a:txBody>
                    <a:bodyPr/>
                    <a:lstStyle/>
                    <a:p>
                      <a:pPr algn="l" fontAlgn="b"/>
                      <a:r>
                        <a:rPr lang="en-US" sz="1900" u="none" strike="noStrike">
                          <a:effectLst/>
                        </a:rPr>
                        <a:t>Andesita</a:t>
                      </a:r>
                      <a:endParaRPr lang="en-US" sz="1900" b="0" i="0" u="none" strike="noStrike">
                        <a:solidFill>
                          <a:srgbClr val="000000"/>
                        </a:solidFill>
                        <a:effectLst/>
                        <a:latin typeface="Arial" panose="020B0604020202020204" pitchFamily="34" charset="0"/>
                      </a:endParaRPr>
                    </a:p>
                  </a:txBody>
                  <a:tcPr marL="0" marR="0" marT="0" marB="0" anchor="b"/>
                </a:tc>
                <a:tc>
                  <a:txBody>
                    <a:bodyPr/>
                    <a:lstStyle/>
                    <a:p>
                      <a:pPr algn="ctr" fontAlgn="b"/>
                      <a:r>
                        <a:rPr lang="en-US" sz="1900" u="none" strike="noStrike">
                          <a:effectLst/>
                        </a:rPr>
                        <a:t>9</a:t>
                      </a:r>
                      <a:endParaRPr lang="en-US" sz="1900" b="0" i="0" u="none" strike="noStrike">
                        <a:solidFill>
                          <a:srgbClr val="000000"/>
                        </a:solidFill>
                        <a:effectLst/>
                        <a:latin typeface="Arial" panose="020B0604020202020204" pitchFamily="34" charset="0"/>
                      </a:endParaRPr>
                    </a:p>
                  </a:txBody>
                  <a:tcPr marL="0" marR="0" marT="0" marB="0" anchor="b"/>
                </a:tc>
                <a:tc>
                  <a:txBody>
                    <a:bodyPr/>
                    <a:lstStyle/>
                    <a:p>
                      <a:pPr algn="ctr" fontAlgn="b"/>
                      <a:r>
                        <a:rPr lang="en-US" sz="1900" u="none" strike="noStrike">
                          <a:effectLst/>
                        </a:rPr>
                        <a:t>3,3%</a:t>
                      </a:r>
                      <a:endParaRPr lang="en-US" sz="1900" b="0" i="0" u="none" strike="noStrike">
                        <a:solidFill>
                          <a:srgbClr val="000000"/>
                        </a:solidFill>
                        <a:effectLst/>
                        <a:latin typeface="Arial" panose="020B0604020202020204" pitchFamily="34" charset="0"/>
                      </a:endParaRPr>
                    </a:p>
                  </a:txBody>
                  <a:tcPr marL="0" marR="0" marT="0" marB="0" anchor="b"/>
                </a:tc>
                <a:tc>
                  <a:txBody>
                    <a:bodyPr/>
                    <a:lstStyle/>
                    <a:p>
                      <a:pPr algn="ctr" fontAlgn="b"/>
                      <a:r>
                        <a:rPr lang="en-US" sz="1900" u="none" strike="noStrike">
                          <a:effectLst/>
                        </a:rPr>
                        <a:t>71.054</a:t>
                      </a:r>
                      <a:endParaRPr lang="en-US" sz="1900" b="0" i="0" u="none" strike="noStrike">
                        <a:solidFill>
                          <a:srgbClr val="000000"/>
                        </a:solidFill>
                        <a:effectLst/>
                        <a:latin typeface="Arial" panose="020B0604020202020204" pitchFamily="34" charset="0"/>
                      </a:endParaRPr>
                    </a:p>
                  </a:txBody>
                  <a:tcPr marL="0" marR="0" marT="0" marB="0" anchor="b"/>
                </a:tc>
                <a:tc>
                  <a:txBody>
                    <a:bodyPr/>
                    <a:lstStyle/>
                    <a:p>
                      <a:pPr algn="ctr" fontAlgn="b"/>
                      <a:r>
                        <a:rPr lang="en-US" sz="1900" u="none" strike="noStrike">
                          <a:effectLst/>
                        </a:rPr>
                        <a:t>75.551</a:t>
                      </a:r>
                      <a:endParaRPr lang="en-US" sz="1900" b="0" i="0" u="none" strike="noStrike">
                        <a:solidFill>
                          <a:srgbClr val="000000"/>
                        </a:solidFill>
                        <a:effectLst/>
                        <a:latin typeface="Arial" panose="020B0604020202020204" pitchFamily="34" charset="0"/>
                      </a:endParaRPr>
                    </a:p>
                  </a:txBody>
                  <a:tcPr marL="0" marR="0" marT="0" marB="0" anchor="b"/>
                </a:tc>
                <a:tc>
                  <a:txBody>
                    <a:bodyPr/>
                    <a:lstStyle/>
                    <a:p>
                      <a:pPr algn="ctr" fontAlgn="b"/>
                      <a:r>
                        <a:rPr lang="en-US" sz="1900" u="none" strike="noStrike">
                          <a:effectLst/>
                        </a:rPr>
                        <a:t>79.436</a:t>
                      </a:r>
                      <a:endParaRPr lang="en-US" sz="1900" b="0" i="0" u="none" strike="noStrike">
                        <a:solidFill>
                          <a:srgbClr val="000000"/>
                        </a:solidFill>
                        <a:effectLst/>
                        <a:latin typeface="Arial" panose="020B0604020202020204" pitchFamily="34" charset="0"/>
                      </a:endParaRPr>
                    </a:p>
                  </a:txBody>
                  <a:tcPr marL="0" marR="0" marT="0" marB="0" anchor="b"/>
                </a:tc>
                <a:tc>
                  <a:txBody>
                    <a:bodyPr/>
                    <a:lstStyle/>
                    <a:p>
                      <a:pPr algn="ctr" fontAlgn="b"/>
                      <a:r>
                        <a:rPr lang="en-US" sz="1900" u="none" strike="noStrike">
                          <a:effectLst/>
                        </a:rPr>
                        <a:t>82.876</a:t>
                      </a:r>
                      <a:endParaRPr lang="en-US" sz="1900" b="0" i="0" u="none" strike="noStrike">
                        <a:solidFill>
                          <a:srgbClr val="000000"/>
                        </a:solidFill>
                        <a:effectLst/>
                        <a:latin typeface="Arial" panose="020B0604020202020204" pitchFamily="34" charset="0"/>
                      </a:endParaRPr>
                    </a:p>
                  </a:txBody>
                  <a:tcPr marL="0" marR="0" marT="0" marB="0" anchor="b"/>
                </a:tc>
                <a:tc>
                  <a:txBody>
                    <a:bodyPr/>
                    <a:lstStyle/>
                    <a:p>
                      <a:pPr algn="ctr" fontAlgn="b"/>
                      <a:r>
                        <a:rPr lang="en-US" sz="1900" u="none" strike="noStrike">
                          <a:effectLst/>
                        </a:rPr>
                        <a:t>85.976</a:t>
                      </a:r>
                      <a:endParaRPr lang="en-US" sz="1900" b="0" i="0" u="none" strike="noStrike">
                        <a:solidFill>
                          <a:srgbClr val="000000"/>
                        </a:solidFill>
                        <a:effectLst/>
                        <a:latin typeface="Arial" panose="020B0604020202020204" pitchFamily="34" charset="0"/>
                      </a:endParaRPr>
                    </a:p>
                  </a:txBody>
                  <a:tcPr marL="0" marR="0" marT="0" marB="0" anchor="b"/>
                </a:tc>
                <a:extLst>
                  <a:ext uri="{0D108BD9-81ED-4DB2-BD59-A6C34878D82A}">
                    <a16:rowId xmlns:a16="http://schemas.microsoft.com/office/drawing/2014/main" val="3233031795"/>
                  </a:ext>
                </a:extLst>
              </a:tr>
              <a:tr h="350848">
                <a:tc>
                  <a:txBody>
                    <a:bodyPr/>
                    <a:lstStyle/>
                    <a:p>
                      <a:pPr algn="l" fontAlgn="b"/>
                      <a:r>
                        <a:rPr lang="en-US" sz="1900" u="none" strike="noStrike">
                          <a:effectLst/>
                        </a:rPr>
                        <a:t>Subvolcanic Chimneys</a:t>
                      </a:r>
                      <a:endParaRPr lang="en-US" sz="1900" b="0" i="0" u="none" strike="noStrike">
                        <a:solidFill>
                          <a:srgbClr val="000000"/>
                        </a:solidFill>
                        <a:effectLst/>
                        <a:latin typeface="Arial" panose="020B0604020202020204" pitchFamily="34" charset="0"/>
                      </a:endParaRPr>
                    </a:p>
                  </a:txBody>
                  <a:tcPr marL="0" marR="0" marT="0" marB="0" anchor="b"/>
                </a:tc>
                <a:tc>
                  <a:txBody>
                    <a:bodyPr/>
                    <a:lstStyle/>
                    <a:p>
                      <a:pPr algn="ctr" fontAlgn="b"/>
                      <a:r>
                        <a:rPr lang="en-US" sz="1900" u="none" strike="noStrike">
                          <a:effectLst/>
                        </a:rPr>
                        <a:t>3</a:t>
                      </a:r>
                      <a:endParaRPr lang="en-US" sz="1900" b="0" i="0" u="none" strike="noStrike">
                        <a:solidFill>
                          <a:srgbClr val="000000"/>
                        </a:solidFill>
                        <a:effectLst/>
                        <a:latin typeface="Arial" panose="020B0604020202020204" pitchFamily="34" charset="0"/>
                      </a:endParaRPr>
                    </a:p>
                  </a:txBody>
                  <a:tcPr marL="0" marR="0" marT="0" marB="0" anchor="b"/>
                </a:tc>
                <a:tc>
                  <a:txBody>
                    <a:bodyPr/>
                    <a:lstStyle/>
                    <a:p>
                      <a:pPr algn="ctr" fontAlgn="b"/>
                      <a:r>
                        <a:rPr lang="en-US" sz="1900" u="none" strike="noStrike">
                          <a:effectLst/>
                        </a:rPr>
                        <a:t>1,1%</a:t>
                      </a:r>
                      <a:endParaRPr lang="en-US" sz="1900" b="0" i="0" u="none" strike="noStrike">
                        <a:solidFill>
                          <a:srgbClr val="000000"/>
                        </a:solidFill>
                        <a:effectLst/>
                        <a:latin typeface="Arial" panose="020B0604020202020204" pitchFamily="34" charset="0"/>
                      </a:endParaRPr>
                    </a:p>
                  </a:txBody>
                  <a:tcPr marL="0" marR="0" marT="0" marB="0" anchor="b"/>
                </a:tc>
                <a:tc>
                  <a:txBody>
                    <a:bodyPr/>
                    <a:lstStyle/>
                    <a:p>
                      <a:pPr algn="ctr" fontAlgn="b"/>
                      <a:r>
                        <a:rPr lang="en-US" sz="1900" u="none" strike="noStrike">
                          <a:effectLst/>
                        </a:rPr>
                        <a:t>144.593</a:t>
                      </a:r>
                      <a:endParaRPr lang="en-US" sz="1900" b="0" i="0" u="none" strike="noStrike">
                        <a:solidFill>
                          <a:srgbClr val="000000"/>
                        </a:solidFill>
                        <a:effectLst/>
                        <a:latin typeface="Arial" panose="020B0604020202020204" pitchFamily="34" charset="0"/>
                      </a:endParaRPr>
                    </a:p>
                  </a:txBody>
                  <a:tcPr marL="0" marR="0" marT="0" marB="0" anchor="b"/>
                </a:tc>
                <a:tc>
                  <a:txBody>
                    <a:bodyPr/>
                    <a:lstStyle/>
                    <a:p>
                      <a:pPr algn="ctr" fontAlgn="b"/>
                      <a:r>
                        <a:rPr lang="en-US" sz="1900" u="none" strike="noStrike">
                          <a:effectLst/>
                        </a:rPr>
                        <a:t>153.744</a:t>
                      </a:r>
                      <a:endParaRPr lang="en-US" sz="1900" b="0" i="0" u="none" strike="noStrike">
                        <a:solidFill>
                          <a:srgbClr val="000000"/>
                        </a:solidFill>
                        <a:effectLst/>
                        <a:latin typeface="Arial" panose="020B0604020202020204" pitchFamily="34" charset="0"/>
                      </a:endParaRPr>
                    </a:p>
                  </a:txBody>
                  <a:tcPr marL="0" marR="0" marT="0" marB="0" anchor="b"/>
                </a:tc>
                <a:tc>
                  <a:txBody>
                    <a:bodyPr/>
                    <a:lstStyle/>
                    <a:p>
                      <a:pPr algn="ctr" fontAlgn="b"/>
                      <a:r>
                        <a:rPr lang="en-US" sz="1900" u="none" strike="noStrike">
                          <a:effectLst/>
                        </a:rPr>
                        <a:t>161.649</a:t>
                      </a:r>
                      <a:endParaRPr lang="en-US" sz="1900" b="0" i="0" u="none" strike="noStrike">
                        <a:solidFill>
                          <a:srgbClr val="000000"/>
                        </a:solidFill>
                        <a:effectLst/>
                        <a:latin typeface="Arial" panose="020B0604020202020204" pitchFamily="34" charset="0"/>
                      </a:endParaRPr>
                    </a:p>
                  </a:txBody>
                  <a:tcPr marL="0" marR="0" marT="0" marB="0" anchor="b"/>
                </a:tc>
                <a:tc>
                  <a:txBody>
                    <a:bodyPr/>
                    <a:lstStyle/>
                    <a:p>
                      <a:pPr algn="ctr" fontAlgn="b"/>
                      <a:r>
                        <a:rPr lang="en-US" sz="1900" u="none" strike="noStrike">
                          <a:effectLst/>
                        </a:rPr>
                        <a:t>168.648</a:t>
                      </a:r>
                      <a:endParaRPr lang="en-US" sz="1900" b="0" i="0" u="none" strike="noStrike">
                        <a:solidFill>
                          <a:srgbClr val="000000"/>
                        </a:solidFill>
                        <a:effectLst/>
                        <a:latin typeface="Arial" panose="020B0604020202020204" pitchFamily="34" charset="0"/>
                      </a:endParaRPr>
                    </a:p>
                  </a:txBody>
                  <a:tcPr marL="0" marR="0" marT="0" marB="0" anchor="b"/>
                </a:tc>
                <a:tc>
                  <a:txBody>
                    <a:bodyPr/>
                    <a:lstStyle/>
                    <a:p>
                      <a:pPr algn="ctr" fontAlgn="b"/>
                      <a:r>
                        <a:rPr lang="en-US" sz="1900" u="none" strike="noStrike">
                          <a:effectLst/>
                        </a:rPr>
                        <a:t>174.957</a:t>
                      </a:r>
                      <a:endParaRPr lang="en-US" sz="1900" b="0" i="0" u="none" strike="noStrike">
                        <a:solidFill>
                          <a:srgbClr val="000000"/>
                        </a:solidFill>
                        <a:effectLst/>
                        <a:latin typeface="Arial" panose="020B0604020202020204" pitchFamily="34" charset="0"/>
                      </a:endParaRPr>
                    </a:p>
                  </a:txBody>
                  <a:tcPr marL="0" marR="0" marT="0" marB="0" anchor="b"/>
                </a:tc>
                <a:extLst>
                  <a:ext uri="{0D108BD9-81ED-4DB2-BD59-A6C34878D82A}">
                    <a16:rowId xmlns:a16="http://schemas.microsoft.com/office/drawing/2014/main" val="2881891280"/>
                  </a:ext>
                </a:extLst>
              </a:tr>
              <a:tr h="350848">
                <a:tc>
                  <a:txBody>
                    <a:bodyPr/>
                    <a:lstStyle/>
                    <a:p>
                      <a:pPr algn="l" fontAlgn="b"/>
                      <a:endParaRPr lang="en-US" sz="1900" b="0" i="0" u="none" strike="noStrike">
                        <a:solidFill>
                          <a:srgbClr val="000000"/>
                        </a:solidFill>
                        <a:effectLst/>
                        <a:latin typeface="Arial" panose="020B0604020202020204" pitchFamily="34" charset="0"/>
                      </a:endParaRPr>
                    </a:p>
                  </a:txBody>
                  <a:tcPr marL="0" marR="0" marT="0" marB="0" anchor="b"/>
                </a:tc>
                <a:tc>
                  <a:txBody>
                    <a:bodyPr/>
                    <a:lstStyle/>
                    <a:p>
                      <a:pPr algn="ctr" fontAlgn="b"/>
                      <a:r>
                        <a:rPr lang="en-US" sz="1900" u="none" strike="noStrike">
                          <a:effectLst/>
                        </a:rPr>
                        <a:t>276</a:t>
                      </a:r>
                      <a:endParaRPr lang="en-US" sz="1900" b="0" i="0" u="none" strike="noStrike">
                        <a:solidFill>
                          <a:srgbClr val="000000"/>
                        </a:solidFill>
                        <a:effectLst/>
                        <a:latin typeface="Arial" panose="020B0604020202020204" pitchFamily="34" charset="0"/>
                      </a:endParaRPr>
                    </a:p>
                  </a:txBody>
                  <a:tcPr marL="0" marR="0" marT="0" marB="0" anchor="b"/>
                </a:tc>
                <a:tc>
                  <a:txBody>
                    <a:bodyPr/>
                    <a:lstStyle/>
                    <a:p>
                      <a:pPr algn="ctr" fontAlgn="b"/>
                      <a:r>
                        <a:rPr lang="en-US" sz="1900" u="none" strike="noStrike">
                          <a:effectLst/>
                        </a:rPr>
                        <a:t>100,0%</a:t>
                      </a:r>
                      <a:endParaRPr lang="en-US" sz="1900" b="0" i="0" u="none" strike="noStrike">
                        <a:solidFill>
                          <a:srgbClr val="000000"/>
                        </a:solidFill>
                        <a:effectLst/>
                        <a:latin typeface="Arial" panose="020B0604020202020204" pitchFamily="34" charset="0"/>
                      </a:endParaRPr>
                    </a:p>
                  </a:txBody>
                  <a:tcPr marL="0" marR="0" marT="0" marB="0" anchor="b"/>
                </a:tc>
                <a:tc>
                  <a:txBody>
                    <a:bodyPr/>
                    <a:lstStyle/>
                    <a:p>
                      <a:pPr algn="l" fontAlgn="b"/>
                      <a:endParaRPr lang="en-US" sz="1900" b="0" i="0" u="none" strike="noStrike">
                        <a:solidFill>
                          <a:srgbClr val="000000"/>
                        </a:solidFill>
                        <a:effectLst/>
                        <a:latin typeface="Arial" panose="020B0604020202020204" pitchFamily="34" charset="0"/>
                      </a:endParaRPr>
                    </a:p>
                  </a:txBody>
                  <a:tcPr marL="0" marR="0" marT="0" marB="0" anchor="b"/>
                </a:tc>
                <a:tc>
                  <a:txBody>
                    <a:bodyPr/>
                    <a:lstStyle/>
                    <a:p>
                      <a:pPr algn="l" fontAlgn="b"/>
                      <a:endParaRPr lang="en-US" sz="1900" b="0" i="0" u="none" strike="noStrike">
                        <a:solidFill>
                          <a:srgbClr val="000000"/>
                        </a:solidFill>
                        <a:effectLst/>
                        <a:latin typeface="Arial" panose="020B0604020202020204" pitchFamily="34" charset="0"/>
                      </a:endParaRPr>
                    </a:p>
                  </a:txBody>
                  <a:tcPr marL="0" marR="0" marT="0" marB="0" anchor="b"/>
                </a:tc>
                <a:tc>
                  <a:txBody>
                    <a:bodyPr/>
                    <a:lstStyle/>
                    <a:p>
                      <a:pPr algn="l" fontAlgn="b"/>
                      <a:endParaRPr lang="en-US" sz="1900" b="0" i="0" u="none" strike="noStrike">
                        <a:solidFill>
                          <a:srgbClr val="000000"/>
                        </a:solidFill>
                        <a:effectLst/>
                        <a:latin typeface="Arial" panose="020B0604020202020204" pitchFamily="34" charset="0"/>
                      </a:endParaRPr>
                    </a:p>
                  </a:txBody>
                  <a:tcPr marL="0" marR="0" marT="0" marB="0" anchor="b"/>
                </a:tc>
                <a:tc>
                  <a:txBody>
                    <a:bodyPr/>
                    <a:lstStyle/>
                    <a:p>
                      <a:pPr algn="l" fontAlgn="b"/>
                      <a:endParaRPr lang="en-US" sz="1900" b="0" i="0" u="none" strike="noStrike">
                        <a:solidFill>
                          <a:srgbClr val="000000"/>
                        </a:solidFill>
                        <a:effectLst/>
                        <a:latin typeface="Arial" panose="020B0604020202020204" pitchFamily="34" charset="0"/>
                      </a:endParaRPr>
                    </a:p>
                  </a:txBody>
                  <a:tcPr marL="0" marR="0" marT="0" marB="0" anchor="b"/>
                </a:tc>
                <a:tc>
                  <a:txBody>
                    <a:bodyPr/>
                    <a:lstStyle/>
                    <a:p>
                      <a:pPr algn="l" fontAlgn="b"/>
                      <a:endParaRPr lang="en-US" sz="1900" b="0" i="0" u="none" strike="noStrike">
                        <a:solidFill>
                          <a:srgbClr val="000000"/>
                        </a:solidFill>
                        <a:effectLst/>
                        <a:latin typeface="Arial" panose="020B0604020202020204" pitchFamily="34" charset="0"/>
                      </a:endParaRPr>
                    </a:p>
                  </a:txBody>
                  <a:tcPr marL="0" marR="0" marT="0" marB="0" anchor="b"/>
                </a:tc>
                <a:extLst>
                  <a:ext uri="{0D108BD9-81ED-4DB2-BD59-A6C34878D82A}">
                    <a16:rowId xmlns:a16="http://schemas.microsoft.com/office/drawing/2014/main" val="1095675335"/>
                  </a:ext>
                </a:extLst>
              </a:tr>
              <a:tr h="384012">
                <a:tc>
                  <a:txBody>
                    <a:bodyPr/>
                    <a:lstStyle/>
                    <a:p>
                      <a:pPr algn="l" fontAlgn="b"/>
                      <a:endParaRPr lang="en-US" sz="1900" b="0" i="0" u="none" strike="noStrike">
                        <a:solidFill>
                          <a:srgbClr val="000000"/>
                        </a:solidFill>
                        <a:effectLst/>
                        <a:latin typeface="Arial" panose="020B0604020202020204" pitchFamily="34" charset="0"/>
                      </a:endParaRPr>
                    </a:p>
                  </a:txBody>
                  <a:tcPr marL="0" marR="0" marT="0" marB="0" anchor="b"/>
                </a:tc>
                <a:tc>
                  <a:txBody>
                    <a:bodyPr/>
                    <a:lstStyle/>
                    <a:p>
                      <a:pPr algn="l" fontAlgn="b"/>
                      <a:endParaRPr lang="en-US" sz="1900" b="0" i="0" u="none" strike="noStrike">
                        <a:solidFill>
                          <a:srgbClr val="000000"/>
                        </a:solidFill>
                        <a:effectLst/>
                        <a:latin typeface="Arial" panose="020B0604020202020204" pitchFamily="34" charset="0"/>
                      </a:endParaRPr>
                    </a:p>
                  </a:txBody>
                  <a:tcPr marL="0" marR="0" marT="0" marB="0" anchor="b"/>
                </a:tc>
                <a:tc>
                  <a:txBody>
                    <a:bodyPr/>
                    <a:lstStyle/>
                    <a:p>
                      <a:pPr algn="l" fontAlgn="b"/>
                      <a:endParaRPr lang="en-US" sz="1900" b="0" i="0" u="none" strike="noStrike">
                        <a:solidFill>
                          <a:srgbClr val="000000"/>
                        </a:solidFill>
                        <a:effectLst/>
                        <a:latin typeface="Arial" panose="020B0604020202020204" pitchFamily="34" charset="0"/>
                      </a:endParaRPr>
                    </a:p>
                  </a:txBody>
                  <a:tcPr marL="0" marR="0" marT="0" marB="0" anchor="b"/>
                </a:tc>
                <a:tc>
                  <a:txBody>
                    <a:bodyPr/>
                    <a:lstStyle/>
                    <a:p>
                      <a:pPr algn="l" fontAlgn="b"/>
                      <a:endParaRPr lang="en-US" sz="1900" b="0" i="0" u="none" strike="noStrike">
                        <a:solidFill>
                          <a:srgbClr val="000000"/>
                        </a:solidFill>
                        <a:effectLst/>
                        <a:latin typeface="Arial" panose="020B0604020202020204" pitchFamily="34" charset="0"/>
                      </a:endParaRPr>
                    </a:p>
                  </a:txBody>
                  <a:tcPr marL="0" marR="0" marT="0" marB="0" anchor="b"/>
                </a:tc>
                <a:tc>
                  <a:txBody>
                    <a:bodyPr/>
                    <a:lstStyle/>
                    <a:p>
                      <a:pPr algn="l" fontAlgn="b"/>
                      <a:endParaRPr lang="en-US" sz="1900" b="0" i="0" u="none" strike="noStrike">
                        <a:solidFill>
                          <a:srgbClr val="000000"/>
                        </a:solidFill>
                        <a:effectLst/>
                        <a:latin typeface="Arial" panose="020B0604020202020204" pitchFamily="34" charset="0"/>
                      </a:endParaRPr>
                    </a:p>
                  </a:txBody>
                  <a:tcPr marL="0" marR="0" marT="0" marB="0" anchor="b"/>
                </a:tc>
                <a:tc>
                  <a:txBody>
                    <a:bodyPr/>
                    <a:lstStyle/>
                    <a:p>
                      <a:pPr algn="l" fontAlgn="b"/>
                      <a:endParaRPr lang="en-US" sz="1900" b="0" i="0" u="none" strike="noStrike">
                        <a:solidFill>
                          <a:srgbClr val="000000"/>
                        </a:solidFill>
                        <a:effectLst/>
                        <a:latin typeface="Arial" panose="020B0604020202020204" pitchFamily="34" charset="0"/>
                      </a:endParaRPr>
                    </a:p>
                  </a:txBody>
                  <a:tcPr marL="0" marR="0" marT="0" marB="0" anchor="b"/>
                </a:tc>
                <a:tc>
                  <a:txBody>
                    <a:bodyPr/>
                    <a:lstStyle/>
                    <a:p>
                      <a:pPr algn="l" fontAlgn="b"/>
                      <a:endParaRPr lang="en-US" sz="1900" b="0" i="0" u="none" strike="noStrike">
                        <a:solidFill>
                          <a:srgbClr val="000000"/>
                        </a:solidFill>
                        <a:effectLst/>
                        <a:latin typeface="Arial" panose="020B0604020202020204" pitchFamily="34" charset="0"/>
                      </a:endParaRPr>
                    </a:p>
                  </a:txBody>
                  <a:tcPr marL="0" marR="0" marT="0" marB="0" anchor="b"/>
                </a:tc>
                <a:tc>
                  <a:txBody>
                    <a:bodyPr/>
                    <a:lstStyle/>
                    <a:p>
                      <a:pPr algn="l" fontAlgn="b"/>
                      <a:endParaRPr lang="en-US" sz="1900" b="0" i="0" u="none" strike="noStrike">
                        <a:solidFill>
                          <a:srgbClr val="000000"/>
                        </a:solidFill>
                        <a:effectLst/>
                        <a:latin typeface="Arial" panose="020B0604020202020204" pitchFamily="34" charset="0"/>
                      </a:endParaRPr>
                    </a:p>
                  </a:txBody>
                  <a:tcPr marL="0" marR="0" marT="0" marB="0" anchor="b"/>
                </a:tc>
                <a:extLst>
                  <a:ext uri="{0D108BD9-81ED-4DB2-BD59-A6C34878D82A}">
                    <a16:rowId xmlns:a16="http://schemas.microsoft.com/office/drawing/2014/main" val="2704652021"/>
                  </a:ext>
                </a:extLst>
              </a:tr>
              <a:tr h="350848">
                <a:tc>
                  <a:txBody>
                    <a:bodyPr/>
                    <a:lstStyle/>
                    <a:p>
                      <a:pPr algn="l" fontAlgn="b"/>
                      <a:endParaRPr lang="en-US" sz="1900" b="0" i="0" u="none" strike="noStrike">
                        <a:solidFill>
                          <a:srgbClr val="000000"/>
                        </a:solidFill>
                        <a:effectLst/>
                        <a:latin typeface="Arial" panose="020B0604020202020204" pitchFamily="34" charset="0"/>
                      </a:endParaRPr>
                    </a:p>
                  </a:txBody>
                  <a:tcPr marL="0" marR="0" marT="0" marB="0" anchor="b"/>
                </a:tc>
                <a:tc>
                  <a:txBody>
                    <a:bodyPr/>
                    <a:lstStyle/>
                    <a:p>
                      <a:pPr algn="l" fontAlgn="b"/>
                      <a:r>
                        <a:rPr lang="en-US" sz="1900" u="none" strike="noStrike">
                          <a:effectLst/>
                        </a:rPr>
                        <a:t>Con factor</a:t>
                      </a:r>
                      <a:endParaRPr lang="en-US" sz="1900" b="0" i="0" u="none" strike="noStrike">
                        <a:solidFill>
                          <a:srgbClr val="000000"/>
                        </a:solidFill>
                        <a:effectLst/>
                        <a:latin typeface="Arial" panose="020B0604020202020204" pitchFamily="34" charset="0"/>
                      </a:endParaRPr>
                    </a:p>
                  </a:txBody>
                  <a:tcPr marL="0" marR="0" marT="0" marB="0" anchor="b"/>
                </a:tc>
                <a:tc>
                  <a:txBody>
                    <a:bodyPr/>
                    <a:lstStyle/>
                    <a:p>
                      <a:pPr algn="l" fontAlgn="b"/>
                      <a:r>
                        <a:rPr lang="en-US" sz="1900" u="none" strike="noStrike">
                          <a:effectLst/>
                        </a:rPr>
                        <a:t>Ponderado</a:t>
                      </a:r>
                      <a:endParaRPr lang="en-US" sz="1900" b="1" i="0" u="none" strike="noStrike">
                        <a:solidFill>
                          <a:srgbClr val="FFFFFF"/>
                        </a:solidFill>
                        <a:effectLst/>
                        <a:latin typeface="Arial" panose="020B0604020202020204" pitchFamily="34" charset="0"/>
                      </a:endParaRPr>
                    </a:p>
                  </a:txBody>
                  <a:tcPr marL="0" marR="0" marT="0" marB="0" anchor="b"/>
                </a:tc>
                <a:tc>
                  <a:txBody>
                    <a:bodyPr/>
                    <a:lstStyle/>
                    <a:p>
                      <a:pPr algn="ctr" fontAlgn="b"/>
                      <a:r>
                        <a:rPr lang="en-US" sz="1900" u="none" strike="noStrike">
                          <a:effectLst/>
                        </a:rPr>
                        <a:t>86.358</a:t>
                      </a:r>
                      <a:endParaRPr lang="en-US" sz="1900" b="0" i="0" u="none" strike="noStrike">
                        <a:solidFill>
                          <a:srgbClr val="000000"/>
                        </a:solidFill>
                        <a:effectLst/>
                        <a:latin typeface="Arial" panose="020B0604020202020204" pitchFamily="34" charset="0"/>
                      </a:endParaRPr>
                    </a:p>
                  </a:txBody>
                  <a:tcPr marL="0" marR="0" marT="0" marB="0" anchor="b"/>
                </a:tc>
                <a:tc>
                  <a:txBody>
                    <a:bodyPr/>
                    <a:lstStyle/>
                    <a:p>
                      <a:pPr algn="ctr" fontAlgn="b"/>
                      <a:r>
                        <a:rPr lang="en-US" sz="1900" u="none" strike="noStrike">
                          <a:effectLst/>
                        </a:rPr>
                        <a:t>91.823</a:t>
                      </a:r>
                      <a:endParaRPr lang="en-US" sz="1900" b="0" i="0" u="none" strike="noStrike">
                        <a:solidFill>
                          <a:srgbClr val="000000"/>
                        </a:solidFill>
                        <a:effectLst/>
                        <a:latin typeface="Arial" panose="020B0604020202020204" pitchFamily="34" charset="0"/>
                      </a:endParaRPr>
                    </a:p>
                  </a:txBody>
                  <a:tcPr marL="0" marR="0" marT="0" marB="0" anchor="b"/>
                </a:tc>
                <a:tc>
                  <a:txBody>
                    <a:bodyPr/>
                    <a:lstStyle/>
                    <a:p>
                      <a:pPr algn="ctr" fontAlgn="b"/>
                      <a:r>
                        <a:rPr lang="en-US" sz="1900" u="none" strike="noStrike">
                          <a:effectLst/>
                        </a:rPr>
                        <a:t>96.544</a:t>
                      </a:r>
                      <a:endParaRPr lang="en-US" sz="1900" b="0" i="0" u="none" strike="noStrike">
                        <a:solidFill>
                          <a:srgbClr val="000000"/>
                        </a:solidFill>
                        <a:effectLst/>
                        <a:latin typeface="Arial" panose="020B0604020202020204" pitchFamily="34" charset="0"/>
                      </a:endParaRPr>
                    </a:p>
                  </a:txBody>
                  <a:tcPr marL="0" marR="0" marT="0" marB="0" anchor="b"/>
                </a:tc>
                <a:tc>
                  <a:txBody>
                    <a:bodyPr/>
                    <a:lstStyle/>
                    <a:p>
                      <a:pPr algn="ctr" fontAlgn="b"/>
                      <a:r>
                        <a:rPr lang="en-US" sz="1900" u="none" strike="noStrike">
                          <a:effectLst/>
                        </a:rPr>
                        <a:t>100.725</a:t>
                      </a:r>
                      <a:endParaRPr lang="en-US" sz="1900" b="0" i="0" u="none" strike="noStrike">
                        <a:solidFill>
                          <a:srgbClr val="000000"/>
                        </a:solidFill>
                        <a:effectLst/>
                        <a:latin typeface="Arial" panose="020B0604020202020204" pitchFamily="34" charset="0"/>
                      </a:endParaRPr>
                    </a:p>
                  </a:txBody>
                  <a:tcPr marL="0" marR="0" marT="0" marB="0" anchor="b"/>
                </a:tc>
                <a:tc>
                  <a:txBody>
                    <a:bodyPr/>
                    <a:lstStyle/>
                    <a:p>
                      <a:pPr algn="ctr" fontAlgn="b"/>
                      <a:r>
                        <a:rPr lang="en-US" sz="1900" u="none" strike="noStrike">
                          <a:effectLst/>
                        </a:rPr>
                        <a:t>103.348</a:t>
                      </a:r>
                      <a:endParaRPr lang="en-US" sz="1900" b="0" i="0" u="none" strike="noStrike">
                        <a:solidFill>
                          <a:srgbClr val="000000"/>
                        </a:solidFill>
                        <a:effectLst/>
                        <a:latin typeface="Arial" panose="020B0604020202020204" pitchFamily="34" charset="0"/>
                      </a:endParaRPr>
                    </a:p>
                  </a:txBody>
                  <a:tcPr marL="0" marR="0" marT="0" marB="0" anchor="b"/>
                </a:tc>
                <a:extLst>
                  <a:ext uri="{0D108BD9-81ED-4DB2-BD59-A6C34878D82A}">
                    <a16:rowId xmlns:a16="http://schemas.microsoft.com/office/drawing/2014/main" val="2882462981"/>
                  </a:ext>
                </a:extLst>
              </a:tr>
            </a:tbl>
          </a:graphicData>
        </a:graphic>
      </p:graphicFrame>
    </p:spTree>
    <p:extLst>
      <p:ext uri="{BB962C8B-B14F-4D97-AF65-F5344CB8AC3E}">
        <p14:creationId xmlns:p14="http://schemas.microsoft.com/office/powerpoint/2010/main" val="21055564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55A2079-FA98-4876-80F0-72364A7D2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CA58B172-3758-468F-B589-F3E464C6F3C1}"/>
              </a:ext>
            </a:extLst>
          </p:cNvPr>
          <p:cNvSpPr>
            <a:spLocks noGrp="1"/>
          </p:cNvSpPr>
          <p:nvPr>
            <p:ph type="title"/>
          </p:nvPr>
        </p:nvSpPr>
        <p:spPr>
          <a:xfrm>
            <a:off x="838200" y="557189"/>
            <a:ext cx="10515600" cy="772848"/>
          </a:xfrm>
        </p:spPr>
        <p:txBody>
          <a:bodyPr>
            <a:normAutofit/>
          </a:bodyPr>
          <a:lstStyle/>
          <a:p>
            <a:pPr algn="ctr"/>
            <a:r>
              <a:rPr lang="es-ES" sz="3600" dirty="0">
                <a:latin typeface="Arial" panose="020B0604020202020204" pitchFamily="34" charset="0"/>
                <a:cs typeface="Arial" panose="020B0604020202020204" pitchFamily="34" charset="0"/>
              </a:rPr>
              <a:t>Uso de Fórmula de Bond MB</a:t>
            </a:r>
            <a:endParaRPr lang="en-US" sz="3600" dirty="0">
              <a:latin typeface="Arial" panose="020B0604020202020204" pitchFamily="34" charset="0"/>
              <a:cs typeface="Arial" panose="020B0604020202020204" pitchFamily="34" charset="0"/>
            </a:endParaRPr>
          </a:p>
        </p:txBody>
      </p:sp>
      <p:graphicFrame>
        <p:nvGraphicFramePr>
          <p:cNvPr id="4" name="Marcador de contenido 3">
            <a:extLst>
              <a:ext uri="{FF2B5EF4-FFF2-40B4-BE49-F238E27FC236}">
                <a16:creationId xmlns:a16="http://schemas.microsoft.com/office/drawing/2014/main" id="{357E4CF4-E739-41BC-8CC7-68861425B69F}"/>
              </a:ext>
            </a:extLst>
          </p:cNvPr>
          <p:cNvGraphicFramePr>
            <a:graphicFrameLocks noGrp="1"/>
          </p:cNvGraphicFramePr>
          <p:nvPr>
            <p:ph idx="1"/>
            <p:extLst>
              <p:ext uri="{D42A27DB-BD31-4B8C-83A1-F6EECF244321}">
                <p14:modId xmlns:p14="http://schemas.microsoft.com/office/powerpoint/2010/main" val="3001575378"/>
              </p:ext>
            </p:extLst>
          </p:nvPr>
        </p:nvGraphicFramePr>
        <p:xfrm>
          <a:off x="847436" y="1413163"/>
          <a:ext cx="10515600" cy="435254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5470667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25788244-7C30-450F-AC73-435200C58A62}"/>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s-ES" sz="3600" kern="1200" dirty="0">
                <a:solidFill>
                  <a:srgbClr val="FFFFFF"/>
                </a:solidFill>
                <a:latin typeface="+mj-lt"/>
                <a:ea typeface="+mj-ea"/>
                <a:cs typeface="+mj-cs"/>
              </a:rPr>
              <a:t>Ecuación de Austin (SAG Power draw)</a:t>
            </a:r>
            <a:endParaRPr lang="en-US" sz="3600" kern="1200" dirty="0">
              <a:solidFill>
                <a:srgbClr val="FFFFFF"/>
              </a:solidFill>
              <a:latin typeface="+mj-lt"/>
              <a:ea typeface="+mj-ea"/>
              <a:cs typeface="+mj-cs"/>
            </a:endParaRPr>
          </a:p>
        </p:txBody>
      </p:sp>
      <p:pic>
        <p:nvPicPr>
          <p:cNvPr id="7" name="Imagen 6">
            <a:extLst>
              <a:ext uri="{FF2B5EF4-FFF2-40B4-BE49-F238E27FC236}">
                <a16:creationId xmlns:a16="http://schemas.microsoft.com/office/drawing/2014/main" id="{8D3BE71F-A5FA-4033-A47C-031F53F43656}"/>
              </a:ext>
            </a:extLst>
          </p:cNvPr>
          <p:cNvPicPr>
            <a:picLocks noChangeAspect="1"/>
          </p:cNvPicPr>
          <p:nvPr/>
        </p:nvPicPr>
        <p:blipFill>
          <a:blip r:embed="rId2"/>
          <a:stretch>
            <a:fillRect/>
          </a:stretch>
        </p:blipFill>
        <p:spPr>
          <a:xfrm>
            <a:off x="5320220" y="643466"/>
            <a:ext cx="5694891" cy="5568739"/>
          </a:xfrm>
          <a:prstGeom prst="rect">
            <a:avLst/>
          </a:prstGeom>
        </p:spPr>
      </p:pic>
    </p:spTree>
    <p:extLst>
      <p:ext uri="{BB962C8B-B14F-4D97-AF65-F5344CB8AC3E}">
        <p14:creationId xmlns:p14="http://schemas.microsoft.com/office/powerpoint/2010/main" val="25947545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77E5519-B0D4-4F09-8C9A-DB2A94AFC2B7}"/>
              </a:ext>
            </a:extLst>
          </p:cNvPr>
          <p:cNvSpPr>
            <a:spLocks noGrp="1"/>
          </p:cNvSpPr>
          <p:nvPr>
            <p:ph type="title"/>
          </p:nvPr>
        </p:nvSpPr>
        <p:spPr/>
        <p:txBody>
          <a:bodyPr/>
          <a:lstStyle/>
          <a:p>
            <a:r>
              <a:rPr lang="es-ES" dirty="0"/>
              <a:t>Comentarios</a:t>
            </a:r>
            <a:endParaRPr lang="en-US" dirty="0"/>
          </a:p>
        </p:txBody>
      </p:sp>
      <p:sp>
        <p:nvSpPr>
          <p:cNvPr id="3" name="Marcador de contenido 2">
            <a:extLst>
              <a:ext uri="{FF2B5EF4-FFF2-40B4-BE49-F238E27FC236}">
                <a16:creationId xmlns:a16="http://schemas.microsoft.com/office/drawing/2014/main" id="{13056D59-23DF-4D76-9359-DD8076E1B4B9}"/>
              </a:ext>
            </a:extLst>
          </p:cNvPr>
          <p:cNvSpPr>
            <a:spLocks noGrp="1"/>
          </p:cNvSpPr>
          <p:nvPr>
            <p:ph idx="1"/>
          </p:nvPr>
        </p:nvSpPr>
        <p:spPr>
          <a:xfrm>
            <a:off x="838200" y="1511589"/>
            <a:ext cx="10515600" cy="4351338"/>
          </a:xfrm>
        </p:spPr>
        <p:txBody>
          <a:bodyPr>
            <a:normAutofit lnSpcReduction="10000"/>
          </a:bodyPr>
          <a:lstStyle/>
          <a:p>
            <a:pPr marL="514350" indent="-514350">
              <a:buFont typeface="+mj-lt"/>
              <a:buAutoNum type="arabicPeriod"/>
            </a:pPr>
            <a:r>
              <a:rPr lang="es-CL"/>
              <a:t>El Molino SAG es, según información del que escribe, el de mayor tamaño construido : 42 ft D x 25 ft EGL.</a:t>
            </a:r>
          </a:p>
          <a:p>
            <a:pPr marL="514350" indent="-514350">
              <a:buFont typeface="+mj-lt"/>
              <a:buAutoNum type="arabicPeriod"/>
            </a:pPr>
            <a:r>
              <a:rPr lang="es-CL"/>
              <a:t>La ecuación de Austin indica que el SAG podría tomar 30,6 MW.</a:t>
            </a:r>
          </a:p>
          <a:p>
            <a:pPr marL="514350" indent="-514350">
              <a:buFont typeface="+mj-lt"/>
              <a:buAutoNum type="arabicPeriod"/>
            </a:pPr>
            <a:r>
              <a:rPr lang="es-CL"/>
              <a:t>Usando la ecuación de Bond, se observa que el molino de bolas puede tratar sobre 70 ktpd con T</a:t>
            </a:r>
            <a:r>
              <a:rPr lang="es-CL" baseline="-25000"/>
              <a:t>80</a:t>
            </a:r>
            <a:r>
              <a:rPr lang="es-CL"/>
              <a:t> = 3 mm.</a:t>
            </a:r>
          </a:p>
          <a:p>
            <a:pPr marL="514350" indent="-514350">
              <a:buFont typeface="+mj-lt"/>
              <a:buAutoNum type="arabicPeriod"/>
            </a:pPr>
            <a:r>
              <a:rPr lang="es-CL"/>
              <a:t>Al usar la ecuación de Dobby et al con los factores calibrados para otros molinos, por Amelunxen, se estima que el Molino SAG puede tratar sobre 85 ktpd (con los 276 datos de SAG Grindability Index).</a:t>
            </a:r>
          </a:p>
          <a:p>
            <a:pPr marL="514350" indent="-514350">
              <a:buFont typeface="+mj-lt"/>
              <a:buAutoNum type="arabicPeriod"/>
            </a:pPr>
            <a:r>
              <a:rPr lang="es-CL"/>
              <a:t>El circuito de pebbles no es capaz de tratar un 30% de carga fresca con dos conos MP1000.</a:t>
            </a:r>
          </a:p>
        </p:txBody>
      </p:sp>
    </p:spTree>
    <p:extLst>
      <p:ext uri="{BB962C8B-B14F-4D97-AF65-F5344CB8AC3E}">
        <p14:creationId xmlns:p14="http://schemas.microsoft.com/office/powerpoint/2010/main" val="19257387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48C9443-BD53-4F61-8456-3696CA4F3D2F}"/>
              </a:ext>
            </a:extLst>
          </p:cNvPr>
          <p:cNvSpPr>
            <a:spLocks noGrp="1"/>
          </p:cNvSpPr>
          <p:nvPr>
            <p:ph type="title"/>
          </p:nvPr>
        </p:nvSpPr>
        <p:spPr/>
        <p:txBody>
          <a:bodyPr/>
          <a:lstStyle/>
          <a:p>
            <a:r>
              <a:rPr lang="es-ES" dirty="0"/>
              <a:t>Conclusiones</a:t>
            </a:r>
            <a:endParaRPr lang="en-US" dirty="0"/>
          </a:p>
        </p:txBody>
      </p:sp>
      <p:sp>
        <p:nvSpPr>
          <p:cNvPr id="3" name="Marcador de contenido 2">
            <a:extLst>
              <a:ext uri="{FF2B5EF4-FFF2-40B4-BE49-F238E27FC236}">
                <a16:creationId xmlns:a16="http://schemas.microsoft.com/office/drawing/2014/main" id="{0633EA9C-920C-41CE-835E-8DFD830B0A6C}"/>
              </a:ext>
            </a:extLst>
          </p:cNvPr>
          <p:cNvSpPr>
            <a:spLocks noGrp="1"/>
          </p:cNvSpPr>
          <p:nvPr>
            <p:ph idx="1"/>
          </p:nvPr>
        </p:nvSpPr>
        <p:spPr>
          <a:xfrm>
            <a:off x="865909" y="1603953"/>
            <a:ext cx="10515600" cy="4351338"/>
          </a:xfrm>
        </p:spPr>
        <p:txBody>
          <a:bodyPr/>
          <a:lstStyle/>
          <a:p>
            <a:r>
              <a:rPr lang="es-ES" dirty="0"/>
              <a:t>El uso de ecuaciones sencillas permite hacer estimaciones de desempeño aproximado de los equipos de molienda primaria y secundaria.</a:t>
            </a:r>
          </a:p>
          <a:p>
            <a:r>
              <a:rPr lang="es-ES" dirty="0"/>
              <a:t>Bajar desde tres chancadores de pebbles MP800 a dos MP1000 no permitiría tratar el 30% de la carga fresca.</a:t>
            </a:r>
          </a:p>
          <a:p>
            <a:r>
              <a:rPr lang="es-ES" dirty="0"/>
              <a:t>El circuito de pebbles queda bastante apretado y con uso de correas transportadoras de alta pendiente.</a:t>
            </a:r>
          </a:p>
          <a:p>
            <a:r>
              <a:rPr lang="es-ES" dirty="0"/>
              <a:t>Tanto el molino SAG como el molino de bolas parecen estar sobredimensionados para la tarea de molienda. </a:t>
            </a:r>
            <a:endParaRPr lang="en-US" dirty="0"/>
          </a:p>
        </p:txBody>
      </p:sp>
    </p:spTree>
    <p:extLst>
      <p:ext uri="{BB962C8B-B14F-4D97-AF65-F5344CB8AC3E}">
        <p14:creationId xmlns:p14="http://schemas.microsoft.com/office/powerpoint/2010/main" val="3623401357"/>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725</TotalTime>
  <Words>829</Words>
  <Application>Microsoft Office PowerPoint</Application>
  <PresentationFormat>Panorámica</PresentationFormat>
  <Paragraphs>283</Paragraphs>
  <Slides>17</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17</vt:i4>
      </vt:variant>
    </vt:vector>
  </HeadingPairs>
  <TitlesOfParts>
    <vt:vector size="22" baseType="lpstr">
      <vt:lpstr>Arial</vt:lpstr>
      <vt:lpstr>Calibri</vt:lpstr>
      <vt:lpstr>Calibri Light</vt:lpstr>
      <vt:lpstr>Cambria Math</vt:lpstr>
      <vt:lpstr>Tema de Office</vt:lpstr>
      <vt:lpstr>Molienda en PDFA</vt:lpstr>
      <vt:lpstr>Temas</vt:lpstr>
      <vt:lpstr>Nuevo Circuito de Molienda</vt:lpstr>
      <vt:lpstr>Circuito con Tres Chancadores de Pebbles</vt:lpstr>
      <vt:lpstr>Primer Diseño</vt:lpstr>
      <vt:lpstr>Arreglo General Molinos Primer Diseño</vt:lpstr>
      <vt:lpstr>Estimado Producción de Pebbles</vt:lpstr>
      <vt:lpstr>Capacidades Estimadas MP1000</vt:lpstr>
      <vt:lpstr>Nuevo Circuito con Dos Chancadores de Pebbles</vt:lpstr>
      <vt:lpstr>Diseño con Caverna Molienda y Pebbles</vt:lpstr>
      <vt:lpstr>Ecuación de Dobby et al</vt:lpstr>
      <vt:lpstr>Estudio Parcial con 276 Muestras</vt:lpstr>
      <vt:lpstr>Capacidad Estimada por Consumo Específico (SGI)</vt:lpstr>
      <vt:lpstr>Uso de Fórmula de Bond MB</vt:lpstr>
      <vt:lpstr>Ecuación de Austin (SAG Power draw)</vt:lpstr>
      <vt:lpstr>Comentarios</vt:lpstr>
      <vt:lpstr>Conclusiones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Molienda en PDFA</dc:title>
  <dc:creator>Alfonso Videgain Santiago</dc:creator>
  <cp:lastModifiedBy>Alfonso Videgain Santiago</cp:lastModifiedBy>
  <cp:revision>12</cp:revision>
  <dcterms:created xsi:type="dcterms:W3CDTF">2021-07-27T17:26:05Z</dcterms:created>
  <dcterms:modified xsi:type="dcterms:W3CDTF">2021-12-31T21:28:43Z</dcterms:modified>
</cp:coreProperties>
</file>